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16" r:id="rId6"/>
    <p:sldId id="317" r:id="rId7"/>
    <p:sldId id="280" r:id="rId8"/>
    <p:sldId id="318" r:id="rId9"/>
    <p:sldId id="319" r:id="rId10"/>
    <p:sldId id="282" r:id="rId11"/>
    <p:sldId id="283" r:id="rId12"/>
    <p:sldId id="258" r:id="rId13"/>
    <p:sldId id="284" r:id="rId14"/>
    <p:sldId id="285" r:id="rId15"/>
    <p:sldId id="286" r:id="rId16"/>
    <p:sldId id="259" r:id="rId17"/>
    <p:sldId id="287" r:id="rId18"/>
    <p:sldId id="281" r:id="rId19"/>
    <p:sldId id="264" r:id="rId20"/>
    <p:sldId id="290" r:id="rId21"/>
    <p:sldId id="289" r:id="rId22"/>
    <p:sldId id="291" r:id="rId23"/>
    <p:sldId id="292" r:id="rId24"/>
    <p:sldId id="293" r:id="rId25"/>
    <p:sldId id="294" r:id="rId26"/>
    <p:sldId id="295" r:id="rId27"/>
    <p:sldId id="288" r:id="rId28"/>
    <p:sldId id="266" r:id="rId29"/>
    <p:sldId id="267" r:id="rId30"/>
    <p:sldId id="278" r:id="rId31"/>
    <p:sldId id="279" r:id="rId32"/>
    <p:sldId id="268" r:id="rId33"/>
    <p:sldId id="273" r:id="rId34"/>
    <p:sldId id="269" r:id="rId35"/>
    <p:sldId id="271" r:id="rId36"/>
    <p:sldId id="270" r:id="rId37"/>
    <p:sldId id="272" r:id="rId38"/>
    <p:sldId id="314" r:id="rId39"/>
    <p:sldId id="296" r:id="rId40"/>
    <p:sldId id="297" r:id="rId41"/>
    <p:sldId id="298" r:id="rId42"/>
    <p:sldId id="299" r:id="rId43"/>
    <p:sldId id="302" r:id="rId44"/>
    <p:sldId id="306" r:id="rId45"/>
    <p:sldId id="303" r:id="rId46"/>
    <p:sldId id="304" r:id="rId47"/>
    <p:sldId id="305" r:id="rId48"/>
    <p:sldId id="315" r:id="rId49"/>
    <p:sldId id="321" r:id="rId50"/>
    <p:sldId id="322" r:id="rId51"/>
    <p:sldId id="320"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9" r:id="rId68"/>
    <p:sldId id="340" r:id="rId69"/>
    <p:sldId id="341" r:id="rId70"/>
    <p:sldId id="342" r:id="rId71"/>
    <p:sldId id="343" r:id="rId72"/>
    <p:sldId id="344" r:id="rId73"/>
    <p:sldId id="346" r:id="rId74"/>
    <p:sldId id="347" r:id="rId75"/>
    <p:sldId id="348" r:id="rId76"/>
    <p:sldId id="350" r:id="rId77"/>
    <p:sldId id="349"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4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7EC8D5-FFE7-4B9F-A823-E6C43C00F8E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D"/>
        </a:p>
      </dgm:t>
    </dgm:pt>
    <dgm:pt modelId="{DBFEF8D5-497F-4A7C-808D-3FA38132E859}">
      <dgm:prSet/>
      <dgm:spPr/>
      <dgm:t>
        <a:bodyPr/>
        <a:lstStyle/>
        <a:p>
          <a:r>
            <a:rPr lang="en-ID" dirty="0"/>
            <a:t>Integer:</a:t>
          </a:r>
        </a:p>
      </dgm:t>
    </dgm:pt>
    <dgm:pt modelId="{A0AA77A6-BFB4-4D11-BB47-5DED6175B8F0}" type="parTrans" cxnId="{53FE8CE3-DB66-4018-B68C-CDBDB5852D49}">
      <dgm:prSet/>
      <dgm:spPr/>
      <dgm:t>
        <a:bodyPr/>
        <a:lstStyle/>
        <a:p>
          <a:endParaRPr lang="en-ID"/>
        </a:p>
      </dgm:t>
    </dgm:pt>
    <dgm:pt modelId="{03677206-08F3-4979-9F43-2F168388E3FF}" type="sibTrans" cxnId="{53FE8CE3-DB66-4018-B68C-CDBDB5852D49}">
      <dgm:prSet/>
      <dgm:spPr/>
      <dgm:t>
        <a:bodyPr/>
        <a:lstStyle/>
        <a:p>
          <a:endParaRPr lang="en-ID"/>
        </a:p>
      </dgm:t>
    </dgm:pt>
    <dgm:pt modelId="{E5517673-523B-4244-8DB0-EA35962FBC49}">
      <dgm:prSet/>
      <dgm:spPr/>
      <dgm:t>
        <a:bodyPr/>
        <a:lstStyle/>
        <a:p>
          <a:r>
            <a:rPr lang="en-ID" dirty="0"/>
            <a:t>Floating-point </a:t>
          </a:r>
          <a:r>
            <a:rPr lang="en-ID" dirty="0" err="1"/>
            <a:t>atau</a:t>
          </a:r>
          <a:r>
            <a:rPr lang="en-ID" dirty="0"/>
            <a:t> </a:t>
          </a:r>
          <a:r>
            <a:rPr lang="en-ID" dirty="0" err="1"/>
            <a:t>desimal</a:t>
          </a:r>
          <a:r>
            <a:rPr lang="en-ID" dirty="0"/>
            <a:t>:</a:t>
          </a:r>
        </a:p>
      </dgm:t>
    </dgm:pt>
    <dgm:pt modelId="{7BD30F45-8CA8-4DA6-8534-6B7AFB54F11D}" type="parTrans" cxnId="{D8FB3924-A71A-4B25-B4D5-AC7DFA9460C9}">
      <dgm:prSet/>
      <dgm:spPr/>
      <dgm:t>
        <a:bodyPr/>
        <a:lstStyle/>
        <a:p>
          <a:endParaRPr lang="en-ID"/>
        </a:p>
      </dgm:t>
    </dgm:pt>
    <dgm:pt modelId="{E24F65D6-03EE-451C-A5F4-1460D129E302}" type="sibTrans" cxnId="{D8FB3924-A71A-4B25-B4D5-AC7DFA9460C9}">
      <dgm:prSet/>
      <dgm:spPr/>
      <dgm:t>
        <a:bodyPr/>
        <a:lstStyle/>
        <a:p>
          <a:endParaRPr lang="en-ID"/>
        </a:p>
      </dgm:t>
    </dgm:pt>
    <dgm:pt modelId="{BFAA5180-16CB-4D8A-A26A-EB27D3EC31E2}">
      <dgm:prSet/>
      <dgm:spPr/>
      <dgm:t>
        <a:bodyPr/>
        <a:lstStyle/>
        <a:p>
          <a:r>
            <a:rPr lang="en-ID" dirty="0"/>
            <a:t>Boolean:</a:t>
          </a:r>
        </a:p>
      </dgm:t>
    </dgm:pt>
    <dgm:pt modelId="{3388256C-D3FD-40F0-8907-A008BE7EB78A}" type="parTrans" cxnId="{00F3DEAC-267A-47AF-BC47-765AA96D6E00}">
      <dgm:prSet/>
      <dgm:spPr/>
      <dgm:t>
        <a:bodyPr/>
        <a:lstStyle/>
        <a:p>
          <a:endParaRPr lang="en-ID"/>
        </a:p>
      </dgm:t>
    </dgm:pt>
    <dgm:pt modelId="{E6D61596-233A-4DFE-97F0-9685741F7134}" type="sibTrans" cxnId="{00F3DEAC-267A-47AF-BC47-765AA96D6E00}">
      <dgm:prSet/>
      <dgm:spPr/>
      <dgm:t>
        <a:bodyPr/>
        <a:lstStyle/>
        <a:p>
          <a:endParaRPr lang="en-ID"/>
        </a:p>
      </dgm:t>
    </dgm:pt>
    <dgm:pt modelId="{D226775F-D88B-43FF-A49D-216C739DD91F}">
      <dgm:prSet/>
      <dgm:spPr/>
      <dgm:t>
        <a:bodyPr/>
        <a:lstStyle/>
        <a:p>
          <a:r>
            <a:rPr lang="en-ID" dirty="0" err="1"/>
            <a:t>Karakter</a:t>
          </a:r>
          <a:r>
            <a:rPr lang="en-ID" dirty="0"/>
            <a:t>:</a:t>
          </a:r>
        </a:p>
      </dgm:t>
    </dgm:pt>
    <dgm:pt modelId="{233A3CE0-C118-4035-AC97-CC84DCB1FA48}" type="parTrans" cxnId="{8F52B75E-96E7-4E65-8FD7-B64851FE6E1F}">
      <dgm:prSet/>
      <dgm:spPr/>
      <dgm:t>
        <a:bodyPr/>
        <a:lstStyle/>
        <a:p>
          <a:endParaRPr lang="en-ID"/>
        </a:p>
      </dgm:t>
    </dgm:pt>
    <dgm:pt modelId="{9BBFE675-99F4-434C-939B-26E4F54BF8A3}" type="sibTrans" cxnId="{8F52B75E-96E7-4E65-8FD7-B64851FE6E1F}">
      <dgm:prSet/>
      <dgm:spPr/>
      <dgm:t>
        <a:bodyPr/>
        <a:lstStyle/>
        <a:p>
          <a:endParaRPr lang="en-ID"/>
        </a:p>
      </dgm:t>
    </dgm:pt>
    <dgm:pt modelId="{33A60F74-B317-4839-B9E5-3518382D4BE7}">
      <dgm:prSet/>
      <dgm:spPr/>
      <dgm:t>
        <a:bodyPr/>
        <a:lstStyle/>
        <a:p>
          <a:r>
            <a:rPr lang="en-ID" dirty="0"/>
            <a:t>String:</a:t>
          </a:r>
        </a:p>
      </dgm:t>
    </dgm:pt>
    <dgm:pt modelId="{490FCA55-66DE-4A22-ADFF-1CA67EAF3996}" type="parTrans" cxnId="{549BCEC2-B787-4480-8655-46F528D07795}">
      <dgm:prSet/>
      <dgm:spPr/>
      <dgm:t>
        <a:bodyPr/>
        <a:lstStyle/>
        <a:p>
          <a:endParaRPr lang="en-ID"/>
        </a:p>
      </dgm:t>
    </dgm:pt>
    <dgm:pt modelId="{8B9AB327-028A-472B-96C3-B4FB6634E9BA}" type="sibTrans" cxnId="{549BCEC2-B787-4480-8655-46F528D07795}">
      <dgm:prSet/>
      <dgm:spPr/>
      <dgm:t>
        <a:bodyPr/>
        <a:lstStyle/>
        <a:p>
          <a:endParaRPr lang="en-ID"/>
        </a:p>
      </dgm:t>
    </dgm:pt>
    <dgm:pt modelId="{7D08D2DC-5DF7-435F-9F40-44EA9C0F37B2}">
      <dgm:prSet/>
      <dgm:spPr/>
      <dgm:t>
        <a:bodyPr/>
        <a:lstStyle/>
        <a:p>
          <a:r>
            <a:rPr lang="en-ID" dirty="0"/>
            <a:t>Array:</a:t>
          </a:r>
        </a:p>
      </dgm:t>
    </dgm:pt>
    <dgm:pt modelId="{F3E201CF-2323-4895-9347-2DA2D6F56E46}" type="parTrans" cxnId="{D63313A4-8D1A-4475-94EC-ED1C8D5D20D6}">
      <dgm:prSet/>
      <dgm:spPr/>
      <dgm:t>
        <a:bodyPr/>
        <a:lstStyle/>
        <a:p>
          <a:endParaRPr lang="en-ID"/>
        </a:p>
      </dgm:t>
    </dgm:pt>
    <dgm:pt modelId="{DF2C11B2-6ACB-4CD2-9581-DBD41639D32E}" type="sibTrans" cxnId="{D63313A4-8D1A-4475-94EC-ED1C8D5D20D6}">
      <dgm:prSet/>
      <dgm:spPr/>
      <dgm:t>
        <a:bodyPr/>
        <a:lstStyle/>
        <a:p>
          <a:endParaRPr lang="en-ID"/>
        </a:p>
      </dgm:t>
    </dgm:pt>
    <dgm:pt modelId="{9A607516-BDE1-4CAD-A82A-40B1809E13EB}">
      <dgm:prSet/>
      <dgm:spPr/>
      <dgm:t>
        <a:bodyPr/>
        <a:lstStyle/>
        <a:p>
          <a:r>
            <a:rPr lang="en-ID"/>
            <a:t>Tipe </a:t>
          </a:r>
          <a:r>
            <a:rPr lang="en-ID" dirty="0"/>
            <a:t>data integer </a:t>
          </a:r>
          <a:r>
            <a:rPr lang="en-ID" dirty="0" err="1"/>
            <a:t>digunakan</a:t>
          </a:r>
          <a:r>
            <a:rPr lang="en-ID" dirty="0"/>
            <a:t> </a:t>
          </a:r>
          <a:r>
            <a:rPr lang="en-ID" dirty="0" err="1"/>
            <a:t>untuk</a:t>
          </a:r>
          <a:r>
            <a:rPr lang="en-ID" dirty="0"/>
            <a:t> </a:t>
          </a:r>
          <a:r>
            <a:rPr lang="en-ID" dirty="0" err="1"/>
            <a:t>menyimpan</a:t>
          </a:r>
          <a:r>
            <a:rPr lang="en-ID" dirty="0"/>
            <a:t> </a:t>
          </a:r>
          <a:r>
            <a:rPr lang="en-ID" dirty="0" err="1"/>
            <a:t>bilangan</a:t>
          </a:r>
          <a:r>
            <a:rPr lang="en-ID" dirty="0"/>
            <a:t> </a:t>
          </a:r>
          <a:r>
            <a:rPr lang="en-ID" dirty="0" err="1"/>
            <a:t>bulat</a:t>
          </a:r>
          <a:r>
            <a:rPr lang="en-ID" dirty="0"/>
            <a:t>. </a:t>
          </a:r>
          <a:r>
            <a:rPr lang="en-ID" dirty="0" err="1"/>
            <a:t>Contohnya</a:t>
          </a:r>
          <a:r>
            <a:rPr lang="en-ID" dirty="0"/>
            <a:t> </a:t>
          </a:r>
          <a:r>
            <a:rPr lang="en-ID" dirty="0" err="1"/>
            <a:t>adalah</a:t>
          </a:r>
          <a:r>
            <a:rPr lang="en-ID" dirty="0"/>
            <a:t> 1, 2, 3, -4, -5, dan </a:t>
          </a:r>
          <a:r>
            <a:rPr lang="en-ID" dirty="0" err="1"/>
            <a:t>seterusnya</a:t>
          </a:r>
          <a:r>
            <a:rPr lang="en-ID" dirty="0"/>
            <a:t>.</a:t>
          </a:r>
        </a:p>
      </dgm:t>
    </dgm:pt>
    <dgm:pt modelId="{09E509AD-8A14-4CC0-9F81-97AB3E9EC06A}" type="parTrans" cxnId="{69992646-16A0-4A1C-B0C6-A34584C0A504}">
      <dgm:prSet/>
      <dgm:spPr/>
      <dgm:t>
        <a:bodyPr/>
        <a:lstStyle/>
        <a:p>
          <a:endParaRPr lang="en-ID"/>
        </a:p>
      </dgm:t>
    </dgm:pt>
    <dgm:pt modelId="{5EDE1A3B-3714-4604-9F14-20FA18088D4C}" type="sibTrans" cxnId="{69992646-16A0-4A1C-B0C6-A34584C0A504}">
      <dgm:prSet/>
      <dgm:spPr/>
      <dgm:t>
        <a:bodyPr/>
        <a:lstStyle/>
        <a:p>
          <a:endParaRPr lang="en-ID"/>
        </a:p>
      </dgm:t>
    </dgm:pt>
    <dgm:pt modelId="{3715D03C-7691-4FD6-936D-418375940006}">
      <dgm:prSet/>
      <dgm:spPr/>
      <dgm:t>
        <a:bodyPr/>
        <a:lstStyle/>
        <a:p>
          <a:r>
            <a:rPr lang="en-ID"/>
            <a:t>Tipe </a:t>
          </a:r>
          <a:r>
            <a:rPr lang="en-ID" dirty="0"/>
            <a:t>data floating-point </a:t>
          </a:r>
          <a:r>
            <a:rPr lang="en-ID" dirty="0" err="1"/>
            <a:t>digunakan</a:t>
          </a:r>
          <a:r>
            <a:rPr lang="en-ID" dirty="0"/>
            <a:t> </a:t>
          </a:r>
          <a:r>
            <a:rPr lang="en-ID" dirty="0" err="1"/>
            <a:t>untuk</a:t>
          </a:r>
          <a:r>
            <a:rPr lang="en-ID" dirty="0"/>
            <a:t> </a:t>
          </a:r>
          <a:r>
            <a:rPr lang="en-ID" dirty="0" err="1"/>
            <a:t>menyimpan</a:t>
          </a:r>
          <a:r>
            <a:rPr lang="en-ID" dirty="0"/>
            <a:t> </a:t>
          </a:r>
          <a:r>
            <a:rPr lang="en-ID" dirty="0" err="1"/>
            <a:t>bilangan</a:t>
          </a:r>
          <a:r>
            <a:rPr lang="en-ID" dirty="0"/>
            <a:t> </a:t>
          </a:r>
          <a:r>
            <a:rPr lang="en-ID" dirty="0" err="1"/>
            <a:t>pecahan</a:t>
          </a:r>
          <a:r>
            <a:rPr lang="en-ID" dirty="0"/>
            <a:t>. </a:t>
          </a:r>
          <a:r>
            <a:rPr lang="en-ID" dirty="0" err="1"/>
            <a:t>Contohnya</a:t>
          </a:r>
          <a:r>
            <a:rPr lang="en-ID" dirty="0"/>
            <a:t> </a:t>
          </a:r>
          <a:r>
            <a:rPr lang="en-ID" dirty="0" err="1"/>
            <a:t>adalah</a:t>
          </a:r>
          <a:r>
            <a:rPr lang="en-ID" dirty="0"/>
            <a:t> 3,14, 2,5, -1,25, dan </a:t>
          </a:r>
          <a:r>
            <a:rPr lang="en-ID" dirty="0" err="1"/>
            <a:t>seterusnya</a:t>
          </a:r>
          <a:r>
            <a:rPr lang="en-ID" dirty="0"/>
            <a:t>.</a:t>
          </a:r>
        </a:p>
      </dgm:t>
    </dgm:pt>
    <dgm:pt modelId="{865396CD-525A-4A5B-87DF-2485E03A31B9}" type="parTrans" cxnId="{36C89D17-79F9-446E-8834-DDA3C2FFB4EE}">
      <dgm:prSet/>
      <dgm:spPr/>
      <dgm:t>
        <a:bodyPr/>
        <a:lstStyle/>
        <a:p>
          <a:endParaRPr lang="en-ID"/>
        </a:p>
      </dgm:t>
    </dgm:pt>
    <dgm:pt modelId="{E1F61707-A8F8-4688-9EF2-C603B5A3B5AB}" type="sibTrans" cxnId="{36C89D17-79F9-446E-8834-DDA3C2FFB4EE}">
      <dgm:prSet/>
      <dgm:spPr/>
      <dgm:t>
        <a:bodyPr/>
        <a:lstStyle/>
        <a:p>
          <a:endParaRPr lang="en-ID"/>
        </a:p>
      </dgm:t>
    </dgm:pt>
    <dgm:pt modelId="{DE1228AF-060A-4162-A182-1ADD0B9850BC}">
      <dgm:prSet/>
      <dgm:spPr/>
      <dgm:t>
        <a:bodyPr/>
        <a:lstStyle/>
        <a:p>
          <a:r>
            <a:rPr lang="en-ID"/>
            <a:t>Tipe </a:t>
          </a:r>
          <a:r>
            <a:rPr lang="en-ID" dirty="0"/>
            <a:t>data </a:t>
          </a:r>
          <a:r>
            <a:rPr lang="en-ID" dirty="0" err="1"/>
            <a:t>boolean</a:t>
          </a:r>
          <a:r>
            <a:rPr lang="en-ID" dirty="0"/>
            <a:t> </a:t>
          </a:r>
          <a:r>
            <a:rPr lang="en-ID" dirty="0" err="1"/>
            <a:t>digunakan</a:t>
          </a:r>
          <a:r>
            <a:rPr lang="en-ID" dirty="0"/>
            <a:t> </a:t>
          </a:r>
          <a:r>
            <a:rPr lang="en-ID" dirty="0" err="1"/>
            <a:t>untuk</a:t>
          </a:r>
          <a:r>
            <a:rPr lang="en-ID" dirty="0"/>
            <a:t> </a:t>
          </a:r>
          <a:r>
            <a:rPr lang="en-ID" dirty="0" err="1"/>
            <a:t>nilai</a:t>
          </a:r>
          <a:r>
            <a:rPr lang="en-ID" dirty="0"/>
            <a:t> yang </a:t>
          </a:r>
          <a:r>
            <a:rPr lang="en-ID" dirty="0" err="1"/>
            <a:t>hanya</a:t>
          </a:r>
          <a:r>
            <a:rPr lang="en-ID" dirty="0"/>
            <a:t> </a:t>
          </a:r>
          <a:r>
            <a:rPr lang="en-ID" dirty="0" err="1"/>
            <a:t>dapat</a:t>
          </a:r>
          <a:r>
            <a:rPr lang="en-ID" dirty="0"/>
            <a:t> </a:t>
          </a:r>
          <a:r>
            <a:rPr lang="en-ID" dirty="0" err="1"/>
            <a:t>berupa</a:t>
          </a:r>
          <a:r>
            <a:rPr lang="en-ID" dirty="0"/>
            <a:t> </a:t>
          </a:r>
          <a:r>
            <a:rPr lang="en-ID" dirty="0" err="1"/>
            <a:t>benar</a:t>
          </a:r>
          <a:r>
            <a:rPr lang="en-ID" dirty="0"/>
            <a:t> </a:t>
          </a:r>
          <a:r>
            <a:rPr lang="en-ID" dirty="0" err="1"/>
            <a:t>atau</a:t>
          </a:r>
          <a:r>
            <a:rPr lang="en-ID" dirty="0"/>
            <a:t> salah (true </a:t>
          </a:r>
          <a:r>
            <a:rPr lang="en-ID" dirty="0" err="1"/>
            <a:t>atau</a:t>
          </a:r>
          <a:r>
            <a:rPr lang="en-ID" dirty="0"/>
            <a:t> false).</a:t>
          </a:r>
        </a:p>
      </dgm:t>
    </dgm:pt>
    <dgm:pt modelId="{80E9D1C2-C597-468D-B7FA-34D8EF48B48A}" type="parTrans" cxnId="{A75A2886-76AA-433D-B2A1-780E2E3C0C85}">
      <dgm:prSet/>
      <dgm:spPr/>
      <dgm:t>
        <a:bodyPr/>
        <a:lstStyle/>
        <a:p>
          <a:endParaRPr lang="en-ID"/>
        </a:p>
      </dgm:t>
    </dgm:pt>
    <dgm:pt modelId="{33E6D9D1-4721-4CE0-B61F-60D9CC29596E}" type="sibTrans" cxnId="{A75A2886-76AA-433D-B2A1-780E2E3C0C85}">
      <dgm:prSet/>
      <dgm:spPr/>
      <dgm:t>
        <a:bodyPr/>
        <a:lstStyle/>
        <a:p>
          <a:endParaRPr lang="en-ID"/>
        </a:p>
      </dgm:t>
    </dgm:pt>
    <dgm:pt modelId="{20CDD7D6-0734-480F-9913-650C75590121}">
      <dgm:prSet/>
      <dgm:spPr/>
      <dgm:t>
        <a:bodyPr/>
        <a:lstStyle/>
        <a:p>
          <a:r>
            <a:rPr lang="en-ID" dirty="0" err="1"/>
            <a:t>Tipe</a:t>
          </a:r>
          <a:r>
            <a:rPr lang="en-ID" dirty="0"/>
            <a:t> data </a:t>
          </a:r>
          <a:r>
            <a:rPr lang="en-ID" dirty="0" err="1"/>
            <a:t>karakter</a:t>
          </a:r>
          <a:r>
            <a:rPr lang="en-ID" dirty="0"/>
            <a:t> </a:t>
          </a:r>
          <a:r>
            <a:rPr lang="en-ID" dirty="0" err="1"/>
            <a:t>digunakan</a:t>
          </a:r>
          <a:r>
            <a:rPr lang="en-ID" dirty="0"/>
            <a:t> </a:t>
          </a:r>
          <a:r>
            <a:rPr lang="en-ID" dirty="0" err="1"/>
            <a:t>untuk</a:t>
          </a:r>
          <a:r>
            <a:rPr lang="en-ID" dirty="0"/>
            <a:t> </a:t>
          </a:r>
          <a:r>
            <a:rPr lang="en-ID" dirty="0" err="1"/>
            <a:t>menyimpan</a:t>
          </a:r>
          <a:r>
            <a:rPr lang="en-ID" dirty="0"/>
            <a:t> </a:t>
          </a:r>
          <a:r>
            <a:rPr lang="en-ID" dirty="0" err="1"/>
            <a:t>karakter</a:t>
          </a:r>
          <a:r>
            <a:rPr lang="en-ID" dirty="0"/>
            <a:t> </a:t>
          </a:r>
          <a:r>
            <a:rPr lang="en-ID" dirty="0" err="1"/>
            <a:t>tunggal</a:t>
          </a:r>
          <a:r>
            <a:rPr lang="en-ID" dirty="0"/>
            <a:t>, </a:t>
          </a:r>
          <a:r>
            <a:rPr lang="en-ID" dirty="0" err="1"/>
            <a:t>seperti</a:t>
          </a:r>
          <a:r>
            <a:rPr lang="en-ID" dirty="0"/>
            <a:t> 'a', 'b', 'c', dan </a:t>
          </a:r>
          <a:r>
            <a:rPr lang="en-ID" dirty="0" err="1"/>
            <a:t>seterusnya</a:t>
          </a:r>
          <a:r>
            <a:rPr lang="en-ID" dirty="0"/>
            <a:t>. </a:t>
          </a:r>
          <a:r>
            <a:rPr lang="en-ID" dirty="0" err="1">
              <a:highlight>
                <a:srgbClr val="FFFF00"/>
              </a:highlight>
            </a:rPr>
            <a:t>Tipe</a:t>
          </a:r>
          <a:r>
            <a:rPr lang="en-ID" dirty="0">
              <a:highlight>
                <a:srgbClr val="FFFF00"/>
              </a:highlight>
            </a:rPr>
            <a:t> data </a:t>
          </a:r>
          <a:r>
            <a:rPr lang="en-ID" dirty="0" err="1">
              <a:highlight>
                <a:srgbClr val="FFFF00"/>
              </a:highlight>
            </a:rPr>
            <a:t>ini</a:t>
          </a:r>
          <a:r>
            <a:rPr lang="en-ID" dirty="0">
              <a:highlight>
                <a:srgbClr val="FFFF00"/>
              </a:highlight>
            </a:rPr>
            <a:t> </a:t>
          </a:r>
          <a:r>
            <a:rPr lang="en-ID" dirty="0" err="1">
              <a:highlight>
                <a:srgbClr val="FFFF00"/>
              </a:highlight>
            </a:rPr>
            <a:t>belum</a:t>
          </a:r>
          <a:r>
            <a:rPr lang="en-ID" dirty="0">
              <a:highlight>
                <a:srgbClr val="FFFF00"/>
              </a:highlight>
            </a:rPr>
            <a:t> </a:t>
          </a:r>
          <a:r>
            <a:rPr lang="en-ID" dirty="0" err="1">
              <a:highlight>
                <a:srgbClr val="FFFF00"/>
              </a:highlight>
            </a:rPr>
            <a:t>tersedia</a:t>
          </a:r>
          <a:r>
            <a:rPr lang="en-ID" dirty="0">
              <a:highlight>
                <a:srgbClr val="FFFF00"/>
              </a:highlight>
            </a:rPr>
            <a:t> </a:t>
          </a:r>
          <a:r>
            <a:rPr lang="en-ID" dirty="0" err="1">
              <a:highlight>
                <a:srgbClr val="FFFF00"/>
              </a:highlight>
            </a:rPr>
            <a:t>dalam</a:t>
          </a:r>
          <a:r>
            <a:rPr lang="en-ID" dirty="0">
              <a:highlight>
                <a:srgbClr val="FFFF00"/>
              </a:highlight>
            </a:rPr>
            <a:t> </a:t>
          </a:r>
          <a:r>
            <a:rPr lang="en-ID" dirty="0" err="1">
              <a:highlight>
                <a:srgbClr val="FFFF00"/>
              </a:highlight>
            </a:rPr>
            <a:t>VR.Vex</a:t>
          </a:r>
          <a:r>
            <a:rPr lang="en-ID" dirty="0">
              <a:highlight>
                <a:srgbClr val="FFFF00"/>
              </a:highlight>
            </a:rPr>
            <a:t>.</a:t>
          </a:r>
        </a:p>
      </dgm:t>
    </dgm:pt>
    <dgm:pt modelId="{C6641691-620F-42D8-BA00-D0D67A38140F}" type="parTrans" cxnId="{B14160AF-12CF-491D-A444-1A65C0F413EC}">
      <dgm:prSet/>
      <dgm:spPr/>
      <dgm:t>
        <a:bodyPr/>
        <a:lstStyle/>
        <a:p>
          <a:endParaRPr lang="en-ID"/>
        </a:p>
      </dgm:t>
    </dgm:pt>
    <dgm:pt modelId="{628B6588-B445-4C64-95B5-F6B8226DBCB5}" type="sibTrans" cxnId="{B14160AF-12CF-491D-A444-1A65C0F413EC}">
      <dgm:prSet/>
      <dgm:spPr/>
      <dgm:t>
        <a:bodyPr/>
        <a:lstStyle/>
        <a:p>
          <a:endParaRPr lang="en-ID"/>
        </a:p>
      </dgm:t>
    </dgm:pt>
    <dgm:pt modelId="{BC3DAA5C-2B58-403B-9D71-D44D5B71843C}">
      <dgm:prSet/>
      <dgm:spPr/>
      <dgm:t>
        <a:bodyPr/>
        <a:lstStyle/>
        <a:p>
          <a:r>
            <a:rPr lang="en-ID"/>
            <a:t>Tipe </a:t>
          </a:r>
          <a:r>
            <a:rPr lang="en-ID" dirty="0"/>
            <a:t>data string </a:t>
          </a:r>
          <a:r>
            <a:rPr lang="en-ID" dirty="0" err="1"/>
            <a:t>digunakan</a:t>
          </a:r>
          <a:r>
            <a:rPr lang="en-ID" dirty="0"/>
            <a:t> </a:t>
          </a:r>
          <a:r>
            <a:rPr lang="en-ID" dirty="0" err="1"/>
            <a:t>untuk</a:t>
          </a:r>
          <a:r>
            <a:rPr lang="en-ID" dirty="0"/>
            <a:t> </a:t>
          </a:r>
          <a:r>
            <a:rPr lang="en-ID" dirty="0" err="1"/>
            <a:t>menyimpan</a:t>
          </a:r>
          <a:r>
            <a:rPr lang="en-ID" dirty="0"/>
            <a:t> </a:t>
          </a:r>
          <a:r>
            <a:rPr lang="en-ID" dirty="0" err="1"/>
            <a:t>kumpulan</a:t>
          </a:r>
          <a:r>
            <a:rPr lang="en-ID" dirty="0"/>
            <a:t> </a:t>
          </a:r>
          <a:r>
            <a:rPr lang="en-ID" dirty="0" err="1"/>
            <a:t>karakter</a:t>
          </a:r>
          <a:r>
            <a:rPr lang="en-ID" dirty="0"/>
            <a:t>. </a:t>
          </a:r>
          <a:r>
            <a:rPr lang="en-ID" dirty="0" err="1"/>
            <a:t>Contohnya</a:t>
          </a:r>
          <a:r>
            <a:rPr lang="en-ID" dirty="0"/>
            <a:t> </a:t>
          </a:r>
          <a:r>
            <a:rPr lang="en-ID" dirty="0" err="1"/>
            <a:t>adalah</a:t>
          </a:r>
          <a:r>
            <a:rPr lang="en-ID" dirty="0"/>
            <a:t> "hello", "world", "1234", dan </a:t>
          </a:r>
          <a:r>
            <a:rPr lang="en-ID" dirty="0" err="1"/>
            <a:t>seterusnya</a:t>
          </a:r>
          <a:r>
            <a:rPr lang="en-ID" dirty="0"/>
            <a:t>. </a:t>
          </a:r>
          <a:r>
            <a:rPr lang="en-ID" dirty="0" err="1"/>
            <a:t>Tipe</a:t>
          </a:r>
          <a:r>
            <a:rPr lang="en-ID" dirty="0"/>
            <a:t> data </a:t>
          </a:r>
          <a:r>
            <a:rPr lang="en-ID" dirty="0" err="1"/>
            <a:t>ini</a:t>
          </a:r>
          <a:r>
            <a:rPr lang="en-ID" dirty="0"/>
            <a:t> </a:t>
          </a:r>
          <a:r>
            <a:rPr lang="en-ID" dirty="0" err="1"/>
            <a:t>belum</a:t>
          </a:r>
          <a:r>
            <a:rPr lang="en-ID" dirty="0"/>
            <a:t> </a:t>
          </a:r>
          <a:r>
            <a:rPr lang="en-ID" dirty="0" err="1"/>
            <a:t>tersedia</a:t>
          </a:r>
          <a:r>
            <a:rPr lang="en-ID" dirty="0"/>
            <a:t> </a:t>
          </a:r>
          <a:r>
            <a:rPr lang="en-ID" dirty="0" err="1"/>
            <a:t>dalam</a:t>
          </a:r>
          <a:r>
            <a:rPr lang="en-ID" dirty="0"/>
            <a:t> </a:t>
          </a:r>
          <a:r>
            <a:rPr lang="en-ID" dirty="0" err="1"/>
            <a:t>VR.Vex</a:t>
          </a:r>
          <a:r>
            <a:rPr lang="en-ID" dirty="0"/>
            <a:t>.</a:t>
          </a:r>
        </a:p>
      </dgm:t>
    </dgm:pt>
    <dgm:pt modelId="{C5DF6A9F-B351-4411-A0C5-624FF00F227A}" type="parTrans" cxnId="{7676FFDB-A750-450B-998C-DA7E41B167AF}">
      <dgm:prSet/>
      <dgm:spPr/>
      <dgm:t>
        <a:bodyPr/>
        <a:lstStyle/>
        <a:p>
          <a:endParaRPr lang="en-ID"/>
        </a:p>
      </dgm:t>
    </dgm:pt>
    <dgm:pt modelId="{234AD0CA-7E22-4572-9985-8D733FD4AF3E}" type="sibTrans" cxnId="{7676FFDB-A750-450B-998C-DA7E41B167AF}">
      <dgm:prSet/>
      <dgm:spPr/>
      <dgm:t>
        <a:bodyPr/>
        <a:lstStyle/>
        <a:p>
          <a:endParaRPr lang="en-ID"/>
        </a:p>
      </dgm:t>
    </dgm:pt>
    <dgm:pt modelId="{88C61FF8-BFB6-420C-AAA9-A2361A14790C}">
      <dgm:prSet/>
      <dgm:spPr/>
      <dgm:t>
        <a:bodyPr/>
        <a:lstStyle/>
        <a:p>
          <a:r>
            <a:rPr lang="en-ID" dirty="0" err="1"/>
            <a:t>Tipe</a:t>
          </a:r>
          <a:r>
            <a:rPr lang="en-ID" dirty="0"/>
            <a:t> data array </a:t>
          </a:r>
          <a:r>
            <a:rPr lang="en-ID" dirty="0" err="1"/>
            <a:t>digunakan</a:t>
          </a:r>
          <a:r>
            <a:rPr lang="en-ID" dirty="0"/>
            <a:t> </a:t>
          </a:r>
          <a:r>
            <a:rPr lang="en-ID" dirty="0" err="1"/>
            <a:t>untuk</a:t>
          </a:r>
          <a:r>
            <a:rPr lang="en-ID" dirty="0"/>
            <a:t> </a:t>
          </a:r>
          <a:r>
            <a:rPr lang="en-ID" dirty="0" err="1"/>
            <a:t>menyimpan</a:t>
          </a:r>
          <a:r>
            <a:rPr lang="en-ID" dirty="0"/>
            <a:t> </a:t>
          </a:r>
          <a:r>
            <a:rPr lang="en-ID" dirty="0" err="1"/>
            <a:t>kumpulan</a:t>
          </a:r>
          <a:r>
            <a:rPr lang="en-ID" dirty="0"/>
            <a:t> </a:t>
          </a:r>
          <a:r>
            <a:rPr lang="en-ID" dirty="0" err="1"/>
            <a:t>nilai</a:t>
          </a:r>
          <a:r>
            <a:rPr lang="en-ID" dirty="0"/>
            <a:t> yang </a:t>
          </a:r>
          <a:r>
            <a:rPr lang="en-ID" dirty="0" err="1"/>
            <a:t>sama</a:t>
          </a:r>
          <a:r>
            <a:rPr lang="en-ID" dirty="0"/>
            <a:t> </a:t>
          </a:r>
          <a:r>
            <a:rPr lang="en-ID" dirty="0" err="1"/>
            <a:t>jenisnya</a:t>
          </a:r>
          <a:r>
            <a:rPr lang="en-ID" dirty="0"/>
            <a:t>, </a:t>
          </a:r>
          <a:r>
            <a:rPr lang="en-ID" dirty="0" err="1"/>
            <a:t>seperti</a:t>
          </a:r>
          <a:r>
            <a:rPr lang="en-ID" dirty="0"/>
            <a:t> </a:t>
          </a:r>
          <a:r>
            <a:rPr lang="en-ID" dirty="0" err="1"/>
            <a:t>kumpulan</a:t>
          </a:r>
          <a:r>
            <a:rPr lang="en-ID" dirty="0"/>
            <a:t> </a:t>
          </a:r>
          <a:r>
            <a:rPr lang="en-ID" dirty="0" err="1"/>
            <a:t>bilangan</a:t>
          </a:r>
          <a:r>
            <a:rPr lang="en-ID" dirty="0"/>
            <a:t> </a:t>
          </a:r>
          <a:r>
            <a:rPr lang="en-ID" dirty="0" err="1"/>
            <a:t>bulat</a:t>
          </a:r>
          <a:r>
            <a:rPr lang="en-ID" dirty="0"/>
            <a:t>, </a:t>
          </a:r>
          <a:r>
            <a:rPr lang="en-ID" dirty="0" err="1"/>
            <a:t>bilangan</a:t>
          </a:r>
          <a:r>
            <a:rPr lang="en-ID" dirty="0"/>
            <a:t> </a:t>
          </a:r>
          <a:r>
            <a:rPr lang="en-ID" dirty="0" err="1"/>
            <a:t>pecahan</a:t>
          </a:r>
          <a:r>
            <a:rPr lang="en-ID" dirty="0"/>
            <a:t>, </a:t>
          </a:r>
          <a:r>
            <a:rPr lang="en-ID" dirty="0" err="1"/>
            <a:t>karakter</a:t>
          </a:r>
          <a:r>
            <a:rPr lang="en-ID" dirty="0"/>
            <a:t>, dan </a:t>
          </a:r>
          <a:r>
            <a:rPr lang="en-ID" dirty="0" err="1"/>
            <a:t>seterusnya</a:t>
          </a:r>
          <a:r>
            <a:rPr lang="en-ID" dirty="0"/>
            <a:t>.  Ada 2 </a:t>
          </a:r>
          <a:r>
            <a:rPr lang="en-ID" dirty="0" err="1"/>
            <a:t>jenis</a:t>
          </a:r>
          <a:r>
            <a:rPr lang="en-ID" dirty="0"/>
            <a:t> array yang </a:t>
          </a:r>
          <a:r>
            <a:rPr lang="en-ID" dirty="0" err="1"/>
            <a:t>digunakan</a:t>
          </a:r>
          <a:r>
            <a:rPr lang="en-ID" dirty="0"/>
            <a:t> </a:t>
          </a:r>
          <a:r>
            <a:rPr lang="en-ID" dirty="0" err="1"/>
            <a:t>dalam</a:t>
          </a:r>
          <a:r>
            <a:rPr lang="en-ID" dirty="0"/>
            <a:t> </a:t>
          </a:r>
          <a:r>
            <a:rPr lang="en-ID" dirty="0" err="1"/>
            <a:t>VR.Vex</a:t>
          </a:r>
          <a:r>
            <a:rPr lang="en-ID" dirty="0"/>
            <a:t>, </a:t>
          </a:r>
          <a:r>
            <a:rPr lang="en-ID" dirty="0" err="1"/>
            <a:t>yaitu</a:t>
          </a:r>
          <a:r>
            <a:rPr lang="en-ID" dirty="0"/>
            <a:t> List </a:t>
          </a:r>
          <a:r>
            <a:rPr lang="en-ID" dirty="0" err="1"/>
            <a:t>atau</a:t>
          </a:r>
          <a:r>
            <a:rPr lang="en-ID" dirty="0"/>
            <a:t> array 1 </a:t>
          </a:r>
          <a:r>
            <a:rPr lang="en-ID" dirty="0" err="1"/>
            <a:t>dimensi</a:t>
          </a:r>
          <a:r>
            <a:rPr lang="en-ID" dirty="0"/>
            <a:t> dan 2D List </a:t>
          </a:r>
          <a:r>
            <a:rPr lang="en-ID" dirty="0" err="1"/>
            <a:t>atau</a:t>
          </a:r>
          <a:r>
            <a:rPr lang="en-ID" dirty="0"/>
            <a:t> array 2 </a:t>
          </a:r>
          <a:r>
            <a:rPr lang="en-ID" dirty="0" err="1"/>
            <a:t>dimensi</a:t>
          </a:r>
          <a:r>
            <a:rPr lang="en-ID" dirty="0"/>
            <a:t> </a:t>
          </a:r>
          <a:r>
            <a:rPr lang="en-ID" dirty="0" err="1"/>
            <a:t>dikenal</a:t>
          </a:r>
          <a:r>
            <a:rPr lang="en-ID" dirty="0"/>
            <a:t> </a:t>
          </a:r>
          <a:r>
            <a:rPr lang="en-ID" dirty="0" err="1"/>
            <a:t>dengan</a:t>
          </a:r>
          <a:r>
            <a:rPr lang="en-ID" dirty="0"/>
            <a:t> </a:t>
          </a:r>
          <a:r>
            <a:rPr lang="en-ID" dirty="0" err="1"/>
            <a:t>nama</a:t>
          </a:r>
          <a:r>
            <a:rPr lang="en-ID" dirty="0"/>
            <a:t> </a:t>
          </a:r>
          <a:r>
            <a:rPr lang="en-ID" dirty="0" err="1"/>
            <a:t>matriks</a:t>
          </a:r>
          <a:r>
            <a:rPr lang="en-ID" dirty="0"/>
            <a:t>.</a:t>
          </a:r>
        </a:p>
      </dgm:t>
    </dgm:pt>
    <dgm:pt modelId="{CD3A3D67-D6BF-4323-8648-4549666E2489}" type="parTrans" cxnId="{19508198-A26D-4654-B631-65C51C01AEE4}">
      <dgm:prSet/>
      <dgm:spPr/>
      <dgm:t>
        <a:bodyPr/>
        <a:lstStyle/>
        <a:p>
          <a:endParaRPr lang="en-ID"/>
        </a:p>
      </dgm:t>
    </dgm:pt>
    <dgm:pt modelId="{EC40A2F1-2A09-4C37-B098-EA9D40356E63}" type="sibTrans" cxnId="{19508198-A26D-4654-B631-65C51C01AEE4}">
      <dgm:prSet/>
      <dgm:spPr/>
      <dgm:t>
        <a:bodyPr/>
        <a:lstStyle/>
        <a:p>
          <a:endParaRPr lang="en-ID"/>
        </a:p>
      </dgm:t>
    </dgm:pt>
    <dgm:pt modelId="{32538C03-DED9-407C-8C45-0C7C9E139D84}" type="pres">
      <dgm:prSet presAssocID="{3E7EC8D5-FFE7-4B9F-A823-E6C43C00F8E0}" presName="Name0" presStyleCnt="0">
        <dgm:presLayoutVars>
          <dgm:dir/>
          <dgm:animLvl val="lvl"/>
          <dgm:resizeHandles val="exact"/>
        </dgm:presLayoutVars>
      </dgm:prSet>
      <dgm:spPr/>
    </dgm:pt>
    <dgm:pt modelId="{0BA6D458-09E8-433B-B3A5-8944ECBF62D0}" type="pres">
      <dgm:prSet presAssocID="{DBFEF8D5-497F-4A7C-808D-3FA38132E859}" presName="linNode" presStyleCnt="0"/>
      <dgm:spPr/>
    </dgm:pt>
    <dgm:pt modelId="{DB1F325F-BFB5-4497-9339-2C9B12279393}" type="pres">
      <dgm:prSet presAssocID="{DBFEF8D5-497F-4A7C-808D-3FA38132E859}" presName="parentText" presStyleLbl="node1" presStyleIdx="0" presStyleCnt="6">
        <dgm:presLayoutVars>
          <dgm:chMax val="1"/>
          <dgm:bulletEnabled val="1"/>
        </dgm:presLayoutVars>
      </dgm:prSet>
      <dgm:spPr/>
    </dgm:pt>
    <dgm:pt modelId="{24B2C8BE-03B4-4E2D-B2FE-31AD00155B0C}" type="pres">
      <dgm:prSet presAssocID="{DBFEF8D5-497F-4A7C-808D-3FA38132E859}" presName="descendantText" presStyleLbl="alignAccFollowNode1" presStyleIdx="0" presStyleCnt="6">
        <dgm:presLayoutVars>
          <dgm:bulletEnabled val="1"/>
        </dgm:presLayoutVars>
      </dgm:prSet>
      <dgm:spPr/>
    </dgm:pt>
    <dgm:pt modelId="{3FB8FCC4-DB12-4317-8303-19AFBCA1EEDB}" type="pres">
      <dgm:prSet presAssocID="{03677206-08F3-4979-9F43-2F168388E3FF}" presName="sp" presStyleCnt="0"/>
      <dgm:spPr/>
    </dgm:pt>
    <dgm:pt modelId="{B244BB5E-BAA1-4BDB-A35B-023855842CAF}" type="pres">
      <dgm:prSet presAssocID="{E5517673-523B-4244-8DB0-EA35962FBC49}" presName="linNode" presStyleCnt="0"/>
      <dgm:spPr/>
    </dgm:pt>
    <dgm:pt modelId="{1E437128-164F-42C2-8688-1EE09D4DBAA5}" type="pres">
      <dgm:prSet presAssocID="{E5517673-523B-4244-8DB0-EA35962FBC49}" presName="parentText" presStyleLbl="node1" presStyleIdx="1" presStyleCnt="6">
        <dgm:presLayoutVars>
          <dgm:chMax val="1"/>
          <dgm:bulletEnabled val="1"/>
        </dgm:presLayoutVars>
      </dgm:prSet>
      <dgm:spPr/>
    </dgm:pt>
    <dgm:pt modelId="{68336439-B4BA-470C-B7F6-61BBAB7D6D4F}" type="pres">
      <dgm:prSet presAssocID="{E5517673-523B-4244-8DB0-EA35962FBC49}" presName="descendantText" presStyleLbl="alignAccFollowNode1" presStyleIdx="1" presStyleCnt="6">
        <dgm:presLayoutVars>
          <dgm:bulletEnabled val="1"/>
        </dgm:presLayoutVars>
      </dgm:prSet>
      <dgm:spPr/>
    </dgm:pt>
    <dgm:pt modelId="{1F451D49-E95D-4DC3-B3FF-68026FC5F3F0}" type="pres">
      <dgm:prSet presAssocID="{E24F65D6-03EE-451C-A5F4-1460D129E302}" presName="sp" presStyleCnt="0"/>
      <dgm:spPr/>
    </dgm:pt>
    <dgm:pt modelId="{C2565E9D-09E3-4362-9D01-1F489E76FAB7}" type="pres">
      <dgm:prSet presAssocID="{BFAA5180-16CB-4D8A-A26A-EB27D3EC31E2}" presName="linNode" presStyleCnt="0"/>
      <dgm:spPr/>
    </dgm:pt>
    <dgm:pt modelId="{AA2E832A-FF26-4AB6-B93B-46FAEA19E4C9}" type="pres">
      <dgm:prSet presAssocID="{BFAA5180-16CB-4D8A-A26A-EB27D3EC31E2}" presName="parentText" presStyleLbl="node1" presStyleIdx="2" presStyleCnt="6">
        <dgm:presLayoutVars>
          <dgm:chMax val="1"/>
          <dgm:bulletEnabled val="1"/>
        </dgm:presLayoutVars>
      </dgm:prSet>
      <dgm:spPr/>
    </dgm:pt>
    <dgm:pt modelId="{3962D447-85B2-441E-9C28-89EEDBF73B51}" type="pres">
      <dgm:prSet presAssocID="{BFAA5180-16CB-4D8A-A26A-EB27D3EC31E2}" presName="descendantText" presStyleLbl="alignAccFollowNode1" presStyleIdx="2" presStyleCnt="6">
        <dgm:presLayoutVars>
          <dgm:bulletEnabled val="1"/>
        </dgm:presLayoutVars>
      </dgm:prSet>
      <dgm:spPr/>
    </dgm:pt>
    <dgm:pt modelId="{B513EDDC-AB6D-41E0-AC89-315034CBC9A0}" type="pres">
      <dgm:prSet presAssocID="{E6D61596-233A-4DFE-97F0-9685741F7134}" presName="sp" presStyleCnt="0"/>
      <dgm:spPr/>
    </dgm:pt>
    <dgm:pt modelId="{7FCE1781-AEEA-4F0A-A758-F1579875FABD}" type="pres">
      <dgm:prSet presAssocID="{D226775F-D88B-43FF-A49D-216C739DD91F}" presName="linNode" presStyleCnt="0"/>
      <dgm:spPr/>
    </dgm:pt>
    <dgm:pt modelId="{66C001BA-D6BA-4453-B7D2-C485B526D611}" type="pres">
      <dgm:prSet presAssocID="{D226775F-D88B-43FF-A49D-216C739DD91F}" presName="parentText" presStyleLbl="node1" presStyleIdx="3" presStyleCnt="6">
        <dgm:presLayoutVars>
          <dgm:chMax val="1"/>
          <dgm:bulletEnabled val="1"/>
        </dgm:presLayoutVars>
      </dgm:prSet>
      <dgm:spPr/>
    </dgm:pt>
    <dgm:pt modelId="{53C94879-C11A-496E-95C5-FAC5217E84D5}" type="pres">
      <dgm:prSet presAssocID="{D226775F-D88B-43FF-A49D-216C739DD91F}" presName="descendantText" presStyleLbl="alignAccFollowNode1" presStyleIdx="3" presStyleCnt="6">
        <dgm:presLayoutVars>
          <dgm:bulletEnabled val="1"/>
        </dgm:presLayoutVars>
      </dgm:prSet>
      <dgm:spPr/>
    </dgm:pt>
    <dgm:pt modelId="{5720B0D3-2BAB-4954-9C05-BA70945AE5CE}" type="pres">
      <dgm:prSet presAssocID="{9BBFE675-99F4-434C-939B-26E4F54BF8A3}" presName="sp" presStyleCnt="0"/>
      <dgm:spPr/>
    </dgm:pt>
    <dgm:pt modelId="{FB46B752-EECD-489A-9917-DB3FA55805F0}" type="pres">
      <dgm:prSet presAssocID="{33A60F74-B317-4839-B9E5-3518382D4BE7}" presName="linNode" presStyleCnt="0"/>
      <dgm:spPr/>
    </dgm:pt>
    <dgm:pt modelId="{4C2C8F17-A751-4C38-BA34-7EE23CD5BBBB}" type="pres">
      <dgm:prSet presAssocID="{33A60F74-B317-4839-B9E5-3518382D4BE7}" presName="parentText" presStyleLbl="node1" presStyleIdx="4" presStyleCnt="6">
        <dgm:presLayoutVars>
          <dgm:chMax val="1"/>
          <dgm:bulletEnabled val="1"/>
        </dgm:presLayoutVars>
      </dgm:prSet>
      <dgm:spPr/>
    </dgm:pt>
    <dgm:pt modelId="{FE2E2223-D4F7-4492-BB45-1768C8FE19EE}" type="pres">
      <dgm:prSet presAssocID="{33A60F74-B317-4839-B9E5-3518382D4BE7}" presName="descendantText" presStyleLbl="alignAccFollowNode1" presStyleIdx="4" presStyleCnt="6">
        <dgm:presLayoutVars>
          <dgm:bulletEnabled val="1"/>
        </dgm:presLayoutVars>
      </dgm:prSet>
      <dgm:spPr/>
    </dgm:pt>
    <dgm:pt modelId="{A40B6120-C1E3-4FDF-8A7E-CA58FB475E29}" type="pres">
      <dgm:prSet presAssocID="{8B9AB327-028A-472B-96C3-B4FB6634E9BA}" presName="sp" presStyleCnt="0"/>
      <dgm:spPr/>
    </dgm:pt>
    <dgm:pt modelId="{B96A8C1E-8AFC-4FE2-B273-686FDB3614D9}" type="pres">
      <dgm:prSet presAssocID="{7D08D2DC-5DF7-435F-9F40-44EA9C0F37B2}" presName="linNode" presStyleCnt="0"/>
      <dgm:spPr/>
    </dgm:pt>
    <dgm:pt modelId="{9C566A91-B746-464B-BBE7-B9E4CC1ACAC5}" type="pres">
      <dgm:prSet presAssocID="{7D08D2DC-5DF7-435F-9F40-44EA9C0F37B2}" presName="parentText" presStyleLbl="node1" presStyleIdx="5" presStyleCnt="6">
        <dgm:presLayoutVars>
          <dgm:chMax val="1"/>
          <dgm:bulletEnabled val="1"/>
        </dgm:presLayoutVars>
      </dgm:prSet>
      <dgm:spPr/>
    </dgm:pt>
    <dgm:pt modelId="{72F130EA-E841-416C-9AF0-C4783EC1D0F2}" type="pres">
      <dgm:prSet presAssocID="{7D08D2DC-5DF7-435F-9F40-44EA9C0F37B2}" presName="descendantText" presStyleLbl="alignAccFollowNode1" presStyleIdx="5" presStyleCnt="6">
        <dgm:presLayoutVars>
          <dgm:bulletEnabled val="1"/>
        </dgm:presLayoutVars>
      </dgm:prSet>
      <dgm:spPr/>
    </dgm:pt>
  </dgm:ptLst>
  <dgm:cxnLst>
    <dgm:cxn modelId="{38C06010-666F-4564-91AC-2ABF3EA9E763}" type="presOf" srcId="{BC3DAA5C-2B58-403B-9D71-D44D5B71843C}" destId="{FE2E2223-D4F7-4492-BB45-1768C8FE19EE}" srcOrd="0" destOrd="0" presId="urn:microsoft.com/office/officeart/2005/8/layout/vList5"/>
    <dgm:cxn modelId="{A9A85410-C1AB-46E8-B430-F5E97FFDE819}" type="presOf" srcId="{9A607516-BDE1-4CAD-A82A-40B1809E13EB}" destId="{24B2C8BE-03B4-4E2D-B2FE-31AD00155B0C}" srcOrd="0" destOrd="0" presId="urn:microsoft.com/office/officeart/2005/8/layout/vList5"/>
    <dgm:cxn modelId="{36C89D17-79F9-446E-8834-DDA3C2FFB4EE}" srcId="{E5517673-523B-4244-8DB0-EA35962FBC49}" destId="{3715D03C-7691-4FD6-936D-418375940006}" srcOrd="0" destOrd="0" parTransId="{865396CD-525A-4A5B-87DF-2485E03A31B9}" sibTransId="{E1F61707-A8F8-4688-9EF2-C603B5A3B5AB}"/>
    <dgm:cxn modelId="{D8FB3924-A71A-4B25-B4D5-AC7DFA9460C9}" srcId="{3E7EC8D5-FFE7-4B9F-A823-E6C43C00F8E0}" destId="{E5517673-523B-4244-8DB0-EA35962FBC49}" srcOrd="1" destOrd="0" parTransId="{7BD30F45-8CA8-4DA6-8534-6B7AFB54F11D}" sibTransId="{E24F65D6-03EE-451C-A5F4-1460D129E302}"/>
    <dgm:cxn modelId="{8F52B75E-96E7-4E65-8FD7-B64851FE6E1F}" srcId="{3E7EC8D5-FFE7-4B9F-A823-E6C43C00F8E0}" destId="{D226775F-D88B-43FF-A49D-216C739DD91F}" srcOrd="3" destOrd="0" parTransId="{233A3CE0-C118-4035-AC97-CC84DCB1FA48}" sibTransId="{9BBFE675-99F4-434C-939B-26E4F54BF8A3}"/>
    <dgm:cxn modelId="{C418DE64-4CF4-4608-B733-5A2026BB5A19}" type="presOf" srcId="{33A60F74-B317-4839-B9E5-3518382D4BE7}" destId="{4C2C8F17-A751-4C38-BA34-7EE23CD5BBBB}" srcOrd="0" destOrd="0" presId="urn:microsoft.com/office/officeart/2005/8/layout/vList5"/>
    <dgm:cxn modelId="{69992646-16A0-4A1C-B0C6-A34584C0A504}" srcId="{DBFEF8D5-497F-4A7C-808D-3FA38132E859}" destId="{9A607516-BDE1-4CAD-A82A-40B1809E13EB}" srcOrd="0" destOrd="0" parTransId="{09E509AD-8A14-4CC0-9F81-97AB3E9EC06A}" sibTransId="{5EDE1A3B-3714-4604-9F14-20FA18088D4C}"/>
    <dgm:cxn modelId="{8689D46A-76A7-43F2-98C0-0AAA84F4678D}" type="presOf" srcId="{3E7EC8D5-FFE7-4B9F-A823-E6C43C00F8E0}" destId="{32538C03-DED9-407C-8C45-0C7C9E139D84}" srcOrd="0" destOrd="0" presId="urn:microsoft.com/office/officeart/2005/8/layout/vList5"/>
    <dgm:cxn modelId="{64805F6E-9EFB-4F1C-B603-D7505B8276C9}" type="presOf" srcId="{3715D03C-7691-4FD6-936D-418375940006}" destId="{68336439-B4BA-470C-B7F6-61BBAB7D6D4F}" srcOrd="0" destOrd="0" presId="urn:microsoft.com/office/officeart/2005/8/layout/vList5"/>
    <dgm:cxn modelId="{BFC8A983-1A4C-4030-9205-1C690749E78C}" type="presOf" srcId="{20CDD7D6-0734-480F-9913-650C75590121}" destId="{53C94879-C11A-496E-95C5-FAC5217E84D5}" srcOrd="0" destOrd="0" presId="urn:microsoft.com/office/officeart/2005/8/layout/vList5"/>
    <dgm:cxn modelId="{A75A2886-76AA-433D-B2A1-780E2E3C0C85}" srcId="{BFAA5180-16CB-4D8A-A26A-EB27D3EC31E2}" destId="{DE1228AF-060A-4162-A182-1ADD0B9850BC}" srcOrd="0" destOrd="0" parTransId="{80E9D1C2-C597-468D-B7FA-34D8EF48B48A}" sibTransId="{33E6D9D1-4721-4CE0-B61F-60D9CC29596E}"/>
    <dgm:cxn modelId="{682E7294-24DE-4329-BA8E-8DEE03C73F33}" type="presOf" srcId="{E5517673-523B-4244-8DB0-EA35962FBC49}" destId="{1E437128-164F-42C2-8688-1EE09D4DBAA5}" srcOrd="0" destOrd="0" presId="urn:microsoft.com/office/officeart/2005/8/layout/vList5"/>
    <dgm:cxn modelId="{19508198-A26D-4654-B631-65C51C01AEE4}" srcId="{7D08D2DC-5DF7-435F-9F40-44EA9C0F37B2}" destId="{88C61FF8-BFB6-420C-AAA9-A2361A14790C}" srcOrd="0" destOrd="0" parTransId="{CD3A3D67-D6BF-4323-8648-4549666E2489}" sibTransId="{EC40A2F1-2A09-4C37-B098-EA9D40356E63}"/>
    <dgm:cxn modelId="{F38FF59A-F754-4279-A4A2-879E0162B170}" type="presOf" srcId="{DBFEF8D5-497F-4A7C-808D-3FA38132E859}" destId="{DB1F325F-BFB5-4497-9339-2C9B12279393}" srcOrd="0" destOrd="0" presId="urn:microsoft.com/office/officeart/2005/8/layout/vList5"/>
    <dgm:cxn modelId="{35BCA5A2-E6B7-40E6-8357-D34703F27500}" type="presOf" srcId="{88C61FF8-BFB6-420C-AAA9-A2361A14790C}" destId="{72F130EA-E841-416C-9AF0-C4783EC1D0F2}" srcOrd="0" destOrd="0" presId="urn:microsoft.com/office/officeart/2005/8/layout/vList5"/>
    <dgm:cxn modelId="{D63313A4-8D1A-4475-94EC-ED1C8D5D20D6}" srcId="{3E7EC8D5-FFE7-4B9F-A823-E6C43C00F8E0}" destId="{7D08D2DC-5DF7-435F-9F40-44EA9C0F37B2}" srcOrd="5" destOrd="0" parTransId="{F3E201CF-2323-4895-9347-2DA2D6F56E46}" sibTransId="{DF2C11B2-6ACB-4CD2-9581-DBD41639D32E}"/>
    <dgm:cxn modelId="{00F3DEAC-267A-47AF-BC47-765AA96D6E00}" srcId="{3E7EC8D5-FFE7-4B9F-A823-E6C43C00F8E0}" destId="{BFAA5180-16CB-4D8A-A26A-EB27D3EC31E2}" srcOrd="2" destOrd="0" parTransId="{3388256C-D3FD-40F0-8907-A008BE7EB78A}" sibTransId="{E6D61596-233A-4DFE-97F0-9685741F7134}"/>
    <dgm:cxn modelId="{B14160AF-12CF-491D-A444-1A65C0F413EC}" srcId="{D226775F-D88B-43FF-A49D-216C739DD91F}" destId="{20CDD7D6-0734-480F-9913-650C75590121}" srcOrd="0" destOrd="0" parTransId="{C6641691-620F-42D8-BA00-D0D67A38140F}" sibTransId="{628B6588-B445-4C64-95B5-F6B8226DBCB5}"/>
    <dgm:cxn modelId="{549BCEC2-B787-4480-8655-46F528D07795}" srcId="{3E7EC8D5-FFE7-4B9F-A823-E6C43C00F8E0}" destId="{33A60F74-B317-4839-B9E5-3518382D4BE7}" srcOrd="4" destOrd="0" parTransId="{490FCA55-66DE-4A22-ADFF-1CA67EAF3996}" sibTransId="{8B9AB327-028A-472B-96C3-B4FB6634E9BA}"/>
    <dgm:cxn modelId="{807C61C5-BC79-4F94-A744-13FD0EA4489C}" type="presOf" srcId="{BFAA5180-16CB-4D8A-A26A-EB27D3EC31E2}" destId="{AA2E832A-FF26-4AB6-B93B-46FAEA19E4C9}" srcOrd="0" destOrd="0" presId="urn:microsoft.com/office/officeart/2005/8/layout/vList5"/>
    <dgm:cxn modelId="{3A2454D3-DA88-489B-AB17-12B6F2AB9CB7}" type="presOf" srcId="{DE1228AF-060A-4162-A182-1ADD0B9850BC}" destId="{3962D447-85B2-441E-9C28-89EEDBF73B51}" srcOrd="0" destOrd="0" presId="urn:microsoft.com/office/officeart/2005/8/layout/vList5"/>
    <dgm:cxn modelId="{7676FFDB-A750-450B-998C-DA7E41B167AF}" srcId="{33A60F74-B317-4839-B9E5-3518382D4BE7}" destId="{BC3DAA5C-2B58-403B-9D71-D44D5B71843C}" srcOrd="0" destOrd="0" parTransId="{C5DF6A9F-B351-4411-A0C5-624FF00F227A}" sibTransId="{234AD0CA-7E22-4572-9985-8D733FD4AF3E}"/>
    <dgm:cxn modelId="{85FB5AE3-8B6B-4210-A416-544BCBE73F07}" type="presOf" srcId="{7D08D2DC-5DF7-435F-9F40-44EA9C0F37B2}" destId="{9C566A91-B746-464B-BBE7-B9E4CC1ACAC5}" srcOrd="0" destOrd="0" presId="urn:microsoft.com/office/officeart/2005/8/layout/vList5"/>
    <dgm:cxn modelId="{53FE8CE3-DB66-4018-B68C-CDBDB5852D49}" srcId="{3E7EC8D5-FFE7-4B9F-A823-E6C43C00F8E0}" destId="{DBFEF8D5-497F-4A7C-808D-3FA38132E859}" srcOrd="0" destOrd="0" parTransId="{A0AA77A6-BFB4-4D11-BB47-5DED6175B8F0}" sibTransId="{03677206-08F3-4979-9F43-2F168388E3FF}"/>
    <dgm:cxn modelId="{C0A1A5F9-6FE2-4289-9D83-B18600C26F92}" type="presOf" srcId="{D226775F-D88B-43FF-A49D-216C739DD91F}" destId="{66C001BA-D6BA-4453-B7D2-C485B526D611}" srcOrd="0" destOrd="0" presId="urn:microsoft.com/office/officeart/2005/8/layout/vList5"/>
    <dgm:cxn modelId="{BBE750FE-01BF-4D32-83B5-D4453A4274D3}" type="presParOf" srcId="{32538C03-DED9-407C-8C45-0C7C9E139D84}" destId="{0BA6D458-09E8-433B-B3A5-8944ECBF62D0}" srcOrd="0" destOrd="0" presId="urn:microsoft.com/office/officeart/2005/8/layout/vList5"/>
    <dgm:cxn modelId="{86229C5B-13E4-4AAD-93E0-F3A48560CE7A}" type="presParOf" srcId="{0BA6D458-09E8-433B-B3A5-8944ECBF62D0}" destId="{DB1F325F-BFB5-4497-9339-2C9B12279393}" srcOrd="0" destOrd="0" presId="urn:microsoft.com/office/officeart/2005/8/layout/vList5"/>
    <dgm:cxn modelId="{D6538BC9-6ED2-4082-A9C7-C6C8D73E048A}" type="presParOf" srcId="{0BA6D458-09E8-433B-B3A5-8944ECBF62D0}" destId="{24B2C8BE-03B4-4E2D-B2FE-31AD00155B0C}" srcOrd="1" destOrd="0" presId="urn:microsoft.com/office/officeart/2005/8/layout/vList5"/>
    <dgm:cxn modelId="{C4895B9A-0C95-4CBD-A620-064AC7D4B622}" type="presParOf" srcId="{32538C03-DED9-407C-8C45-0C7C9E139D84}" destId="{3FB8FCC4-DB12-4317-8303-19AFBCA1EEDB}" srcOrd="1" destOrd="0" presId="urn:microsoft.com/office/officeart/2005/8/layout/vList5"/>
    <dgm:cxn modelId="{582C5E0C-D40C-4696-8FB4-043DC37D55BF}" type="presParOf" srcId="{32538C03-DED9-407C-8C45-0C7C9E139D84}" destId="{B244BB5E-BAA1-4BDB-A35B-023855842CAF}" srcOrd="2" destOrd="0" presId="urn:microsoft.com/office/officeart/2005/8/layout/vList5"/>
    <dgm:cxn modelId="{9845EE18-20FD-4E87-AA62-8CC7C06F1D90}" type="presParOf" srcId="{B244BB5E-BAA1-4BDB-A35B-023855842CAF}" destId="{1E437128-164F-42C2-8688-1EE09D4DBAA5}" srcOrd="0" destOrd="0" presId="urn:microsoft.com/office/officeart/2005/8/layout/vList5"/>
    <dgm:cxn modelId="{62705EC8-2D3E-4418-927B-A2643C8C74C5}" type="presParOf" srcId="{B244BB5E-BAA1-4BDB-A35B-023855842CAF}" destId="{68336439-B4BA-470C-B7F6-61BBAB7D6D4F}" srcOrd="1" destOrd="0" presId="urn:microsoft.com/office/officeart/2005/8/layout/vList5"/>
    <dgm:cxn modelId="{C26107B4-E536-4EB9-99E4-99C1E69514FE}" type="presParOf" srcId="{32538C03-DED9-407C-8C45-0C7C9E139D84}" destId="{1F451D49-E95D-4DC3-B3FF-68026FC5F3F0}" srcOrd="3" destOrd="0" presId="urn:microsoft.com/office/officeart/2005/8/layout/vList5"/>
    <dgm:cxn modelId="{21D277D8-F367-4F45-900D-9B5902CFCDA7}" type="presParOf" srcId="{32538C03-DED9-407C-8C45-0C7C9E139D84}" destId="{C2565E9D-09E3-4362-9D01-1F489E76FAB7}" srcOrd="4" destOrd="0" presId="urn:microsoft.com/office/officeart/2005/8/layout/vList5"/>
    <dgm:cxn modelId="{947F8881-1E86-4D74-8100-B14A05B3A410}" type="presParOf" srcId="{C2565E9D-09E3-4362-9D01-1F489E76FAB7}" destId="{AA2E832A-FF26-4AB6-B93B-46FAEA19E4C9}" srcOrd="0" destOrd="0" presId="urn:microsoft.com/office/officeart/2005/8/layout/vList5"/>
    <dgm:cxn modelId="{C0231835-1910-441D-AE18-9577346372E0}" type="presParOf" srcId="{C2565E9D-09E3-4362-9D01-1F489E76FAB7}" destId="{3962D447-85B2-441E-9C28-89EEDBF73B51}" srcOrd="1" destOrd="0" presId="urn:microsoft.com/office/officeart/2005/8/layout/vList5"/>
    <dgm:cxn modelId="{B1D0BEC5-D542-4059-8DB2-97B49C740274}" type="presParOf" srcId="{32538C03-DED9-407C-8C45-0C7C9E139D84}" destId="{B513EDDC-AB6D-41E0-AC89-315034CBC9A0}" srcOrd="5" destOrd="0" presId="urn:microsoft.com/office/officeart/2005/8/layout/vList5"/>
    <dgm:cxn modelId="{52EBF906-0F77-4418-85B8-A99D7684695B}" type="presParOf" srcId="{32538C03-DED9-407C-8C45-0C7C9E139D84}" destId="{7FCE1781-AEEA-4F0A-A758-F1579875FABD}" srcOrd="6" destOrd="0" presId="urn:microsoft.com/office/officeart/2005/8/layout/vList5"/>
    <dgm:cxn modelId="{E8C61052-6D28-4B8B-ABE8-90EBBAE00E4C}" type="presParOf" srcId="{7FCE1781-AEEA-4F0A-A758-F1579875FABD}" destId="{66C001BA-D6BA-4453-B7D2-C485B526D611}" srcOrd="0" destOrd="0" presId="urn:microsoft.com/office/officeart/2005/8/layout/vList5"/>
    <dgm:cxn modelId="{3D9BFD27-1090-40E1-BD0C-6C420AEC96F1}" type="presParOf" srcId="{7FCE1781-AEEA-4F0A-A758-F1579875FABD}" destId="{53C94879-C11A-496E-95C5-FAC5217E84D5}" srcOrd="1" destOrd="0" presId="urn:microsoft.com/office/officeart/2005/8/layout/vList5"/>
    <dgm:cxn modelId="{5CD445C3-EC6F-4F65-910E-A6EB375FD77C}" type="presParOf" srcId="{32538C03-DED9-407C-8C45-0C7C9E139D84}" destId="{5720B0D3-2BAB-4954-9C05-BA70945AE5CE}" srcOrd="7" destOrd="0" presId="urn:microsoft.com/office/officeart/2005/8/layout/vList5"/>
    <dgm:cxn modelId="{CF1E3324-9BB1-435E-BB26-00B3F165735C}" type="presParOf" srcId="{32538C03-DED9-407C-8C45-0C7C9E139D84}" destId="{FB46B752-EECD-489A-9917-DB3FA55805F0}" srcOrd="8" destOrd="0" presId="urn:microsoft.com/office/officeart/2005/8/layout/vList5"/>
    <dgm:cxn modelId="{41267273-B82B-484B-8A63-A8DD06A6D6A1}" type="presParOf" srcId="{FB46B752-EECD-489A-9917-DB3FA55805F0}" destId="{4C2C8F17-A751-4C38-BA34-7EE23CD5BBBB}" srcOrd="0" destOrd="0" presId="urn:microsoft.com/office/officeart/2005/8/layout/vList5"/>
    <dgm:cxn modelId="{0D821F45-5B94-4EBC-A9EF-E56712950012}" type="presParOf" srcId="{FB46B752-EECD-489A-9917-DB3FA55805F0}" destId="{FE2E2223-D4F7-4492-BB45-1768C8FE19EE}" srcOrd="1" destOrd="0" presId="urn:microsoft.com/office/officeart/2005/8/layout/vList5"/>
    <dgm:cxn modelId="{0D48AC70-AAB5-45ED-BDAC-4E1FE96A28AC}" type="presParOf" srcId="{32538C03-DED9-407C-8C45-0C7C9E139D84}" destId="{A40B6120-C1E3-4FDF-8A7E-CA58FB475E29}" srcOrd="9" destOrd="0" presId="urn:microsoft.com/office/officeart/2005/8/layout/vList5"/>
    <dgm:cxn modelId="{299F11B8-31BF-4EDB-A74F-3F99CD9A8544}" type="presParOf" srcId="{32538C03-DED9-407C-8C45-0C7C9E139D84}" destId="{B96A8C1E-8AFC-4FE2-B273-686FDB3614D9}" srcOrd="10" destOrd="0" presId="urn:microsoft.com/office/officeart/2005/8/layout/vList5"/>
    <dgm:cxn modelId="{3BF74B03-DDDC-4290-872B-5C017CBD602B}" type="presParOf" srcId="{B96A8C1E-8AFC-4FE2-B273-686FDB3614D9}" destId="{9C566A91-B746-464B-BBE7-B9E4CC1ACAC5}" srcOrd="0" destOrd="0" presId="urn:microsoft.com/office/officeart/2005/8/layout/vList5"/>
    <dgm:cxn modelId="{F0ABD644-347B-4554-8BC6-56C69005AA7A}" type="presParOf" srcId="{B96A8C1E-8AFC-4FE2-B273-686FDB3614D9}" destId="{72F130EA-E841-416C-9AF0-C4783EC1D0F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A5F7D4-5DB8-45FD-A2CE-35606A53426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D"/>
        </a:p>
      </dgm:t>
    </dgm:pt>
    <dgm:pt modelId="{4188C419-1ABE-496F-91D1-6BC75FCBD839}">
      <dgm:prSet/>
      <dgm:spPr/>
      <dgm:t>
        <a:bodyPr/>
        <a:lstStyle/>
        <a:p>
          <a:r>
            <a:rPr lang="en-ID" b="1"/>
            <a:t>Modularitas</a:t>
          </a:r>
          <a:r>
            <a:rPr lang="en-ID"/>
            <a:t>: Sub program memungkinkan kode program dibagi menjadi bagian yang lebih kecil dan terorganisir, sehingga mudah dipahami dan diatur.</a:t>
          </a:r>
        </a:p>
      </dgm:t>
    </dgm:pt>
    <dgm:pt modelId="{D47A4C3E-E97C-4A88-BC83-AFF86DCE64C4}" type="parTrans" cxnId="{A43AC89A-D0FA-482F-AD2E-ED282120A5D6}">
      <dgm:prSet/>
      <dgm:spPr/>
      <dgm:t>
        <a:bodyPr/>
        <a:lstStyle/>
        <a:p>
          <a:endParaRPr lang="en-ID"/>
        </a:p>
      </dgm:t>
    </dgm:pt>
    <dgm:pt modelId="{2F8B9D0B-3647-4A28-A229-7DA373743E9A}" type="sibTrans" cxnId="{A43AC89A-D0FA-482F-AD2E-ED282120A5D6}">
      <dgm:prSet/>
      <dgm:spPr/>
      <dgm:t>
        <a:bodyPr/>
        <a:lstStyle/>
        <a:p>
          <a:endParaRPr lang="en-ID"/>
        </a:p>
      </dgm:t>
    </dgm:pt>
    <dgm:pt modelId="{1F1F60BA-F39F-41E5-AD05-7BBEB20ACD64}">
      <dgm:prSet/>
      <dgm:spPr/>
      <dgm:t>
        <a:bodyPr/>
        <a:lstStyle/>
        <a:p>
          <a:r>
            <a:rPr lang="en-ID" b="1"/>
            <a:t>Penggunaan Kembali</a:t>
          </a:r>
          <a:r>
            <a:rPr lang="en-ID"/>
            <a:t> : Jika sub program telah dibuat, kode tersebut dapat digunakan kembali di beberapa bagian program yang berbeda, sehingga menghemat waktu.</a:t>
          </a:r>
        </a:p>
      </dgm:t>
    </dgm:pt>
    <dgm:pt modelId="{5DA438F4-C8AA-4432-BE89-9B4BB3C70651}" type="parTrans" cxnId="{4EDF41CF-6A8F-41B1-A761-747BB95DCF11}">
      <dgm:prSet/>
      <dgm:spPr/>
      <dgm:t>
        <a:bodyPr/>
        <a:lstStyle/>
        <a:p>
          <a:endParaRPr lang="en-ID"/>
        </a:p>
      </dgm:t>
    </dgm:pt>
    <dgm:pt modelId="{5FE285B7-CF6B-49F7-81C5-53EE089EF069}" type="sibTrans" cxnId="{4EDF41CF-6A8F-41B1-A761-747BB95DCF11}">
      <dgm:prSet/>
      <dgm:spPr/>
      <dgm:t>
        <a:bodyPr/>
        <a:lstStyle/>
        <a:p>
          <a:endParaRPr lang="en-ID"/>
        </a:p>
      </dgm:t>
    </dgm:pt>
    <dgm:pt modelId="{E0EAAA29-86C7-49E3-95BD-60EC417BE36B}">
      <dgm:prSet/>
      <dgm:spPr/>
      <dgm:t>
        <a:bodyPr/>
        <a:lstStyle/>
        <a:p>
          <a:r>
            <a:rPr lang="en-ID" b="1"/>
            <a:t>Pemeliharaan</a:t>
          </a:r>
          <a:r>
            <a:rPr lang="en-ID"/>
            <a:t>: Kode sub program dapat diperbarui atau dimodifikasi secara terpisah, tanpa harus memodifikasi keseluruhan program utama. Hal ini membuat perawatan dan pengembangan kode program menjadi lebih mudah.</a:t>
          </a:r>
        </a:p>
      </dgm:t>
    </dgm:pt>
    <dgm:pt modelId="{261C2E2E-45BF-4BD6-B825-2F7BF083A0FE}" type="parTrans" cxnId="{D07A959D-4168-465E-96FE-7AEA8964DB88}">
      <dgm:prSet/>
      <dgm:spPr/>
      <dgm:t>
        <a:bodyPr/>
        <a:lstStyle/>
        <a:p>
          <a:endParaRPr lang="en-ID"/>
        </a:p>
      </dgm:t>
    </dgm:pt>
    <dgm:pt modelId="{A0E8A3AF-FE73-44B8-B430-7AC1C9028871}" type="sibTrans" cxnId="{D07A959D-4168-465E-96FE-7AEA8964DB88}">
      <dgm:prSet/>
      <dgm:spPr/>
      <dgm:t>
        <a:bodyPr/>
        <a:lstStyle/>
        <a:p>
          <a:endParaRPr lang="en-ID"/>
        </a:p>
      </dgm:t>
    </dgm:pt>
    <dgm:pt modelId="{312C0BDC-E42B-47F6-A015-2C7381FACE4F}">
      <dgm:prSet/>
      <dgm:spPr/>
      <dgm:t>
        <a:bodyPr/>
        <a:lstStyle/>
        <a:p>
          <a:r>
            <a:rPr lang="en-ID" b="1"/>
            <a:t>Abstraksi</a:t>
          </a:r>
          <a:r>
            <a:rPr lang="en-ID"/>
            <a:t>: Sub program dapat digunakan untuk menyembunyikan detil implementasi yang kompleks dan hanya mengekspos fungsionalitas yang diperlukan kepada pengguna. Hal ini membuat kode program lebih mudah digunakan dan dipahami.</a:t>
          </a:r>
        </a:p>
      </dgm:t>
    </dgm:pt>
    <dgm:pt modelId="{39A47E36-BC88-4C8E-A289-90A60AD4B04D}" type="parTrans" cxnId="{380FEE0E-6FB3-413A-AE63-0F5C109213E8}">
      <dgm:prSet/>
      <dgm:spPr/>
      <dgm:t>
        <a:bodyPr/>
        <a:lstStyle/>
        <a:p>
          <a:endParaRPr lang="en-ID"/>
        </a:p>
      </dgm:t>
    </dgm:pt>
    <dgm:pt modelId="{33229C98-C1B1-4AC6-AE88-5B9C7730B542}" type="sibTrans" cxnId="{380FEE0E-6FB3-413A-AE63-0F5C109213E8}">
      <dgm:prSet/>
      <dgm:spPr/>
      <dgm:t>
        <a:bodyPr/>
        <a:lstStyle/>
        <a:p>
          <a:endParaRPr lang="en-ID"/>
        </a:p>
      </dgm:t>
    </dgm:pt>
    <dgm:pt modelId="{6838C986-E4DF-4391-846C-EB6DBBB6E446}" type="pres">
      <dgm:prSet presAssocID="{99A5F7D4-5DB8-45FD-A2CE-35606A53426B}" presName="linear" presStyleCnt="0">
        <dgm:presLayoutVars>
          <dgm:animLvl val="lvl"/>
          <dgm:resizeHandles val="exact"/>
        </dgm:presLayoutVars>
      </dgm:prSet>
      <dgm:spPr/>
    </dgm:pt>
    <dgm:pt modelId="{D65B9986-FC25-4097-A2BD-BD10477994D2}" type="pres">
      <dgm:prSet presAssocID="{4188C419-1ABE-496F-91D1-6BC75FCBD839}" presName="parentText" presStyleLbl="node1" presStyleIdx="0" presStyleCnt="4">
        <dgm:presLayoutVars>
          <dgm:chMax val="0"/>
          <dgm:bulletEnabled val="1"/>
        </dgm:presLayoutVars>
      </dgm:prSet>
      <dgm:spPr/>
    </dgm:pt>
    <dgm:pt modelId="{96D50B0C-3123-4458-8586-5B7E5990EBEC}" type="pres">
      <dgm:prSet presAssocID="{2F8B9D0B-3647-4A28-A229-7DA373743E9A}" presName="spacer" presStyleCnt="0"/>
      <dgm:spPr/>
    </dgm:pt>
    <dgm:pt modelId="{18BEC302-B8DF-407D-BBA4-8A9445AD57DE}" type="pres">
      <dgm:prSet presAssocID="{1F1F60BA-F39F-41E5-AD05-7BBEB20ACD64}" presName="parentText" presStyleLbl="node1" presStyleIdx="1" presStyleCnt="4">
        <dgm:presLayoutVars>
          <dgm:chMax val="0"/>
          <dgm:bulletEnabled val="1"/>
        </dgm:presLayoutVars>
      </dgm:prSet>
      <dgm:spPr/>
    </dgm:pt>
    <dgm:pt modelId="{B0F1333D-D5D2-4FEA-B8F7-8FEAA752A3F1}" type="pres">
      <dgm:prSet presAssocID="{5FE285B7-CF6B-49F7-81C5-53EE089EF069}" presName="spacer" presStyleCnt="0"/>
      <dgm:spPr/>
    </dgm:pt>
    <dgm:pt modelId="{98C459B6-0A78-4812-9967-5C22956AA4D0}" type="pres">
      <dgm:prSet presAssocID="{E0EAAA29-86C7-49E3-95BD-60EC417BE36B}" presName="parentText" presStyleLbl="node1" presStyleIdx="2" presStyleCnt="4">
        <dgm:presLayoutVars>
          <dgm:chMax val="0"/>
          <dgm:bulletEnabled val="1"/>
        </dgm:presLayoutVars>
      </dgm:prSet>
      <dgm:spPr/>
    </dgm:pt>
    <dgm:pt modelId="{DAEE9DF5-82BC-4E8D-8969-1953BD58142C}" type="pres">
      <dgm:prSet presAssocID="{A0E8A3AF-FE73-44B8-B430-7AC1C9028871}" presName="spacer" presStyleCnt="0"/>
      <dgm:spPr/>
    </dgm:pt>
    <dgm:pt modelId="{1BEDDB89-41DE-4D99-B2DE-0FE1EDA6443B}" type="pres">
      <dgm:prSet presAssocID="{312C0BDC-E42B-47F6-A015-2C7381FACE4F}" presName="parentText" presStyleLbl="node1" presStyleIdx="3" presStyleCnt="4">
        <dgm:presLayoutVars>
          <dgm:chMax val="0"/>
          <dgm:bulletEnabled val="1"/>
        </dgm:presLayoutVars>
      </dgm:prSet>
      <dgm:spPr/>
    </dgm:pt>
  </dgm:ptLst>
  <dgm:cxnLst>
    <dgm:cxn modelId="{380FEE0E-6FB3-413A-AE63-0F5C109213E8}" srcId="{99A5F7D4-5DB8-45FD-A2CE-35606A53426B}" destId="{312C0BDC-E42B-47F6-A015-2C7381FACE4F}" srcOrd="3" destOrd="0" parTransId="{39A47E36-BC88-4C8E-A289-90A60AD4B04D}" sibTransId="{33229C98-C1B1-4AC6-AE88-5B9C7730B542}"/>
    <dgm:cxn modelId="{B1731326-880C-4ECA-9585-038E10E9EC02}" type="presOf" srcId="{312C0BDC-E42B-47F6-A015-2C7381FACE4F}" destId="{1BEDDB89-41DE-4D99-B2DE-0FE1EDA6443B}" srcOrd="0" destOrd="0" presId="urn:microsoft.com/office/officeart/2005/8/layout/vList2"/>
    <dgm:cxn modelId="{5EB16C63-8BDA-4C0E-9E02-9E35C5899241}" type="presOf" srcId="{1F1F60BA-F39F-41E5-AD05-7BBEB20ACD64}" destId="{18BEC302-B8DF-407D-BBA4-8A9445AD57DE}" srcOrd="0" destOrd="0" presId="urn:microsoft.com/office/officeart/2005/8/layout/vList2"/>
    <dgm:cxn modelId="{A13B066C-63C2-4081-8950-5783A33D5D28}" type="presOf" srcId="{4188C419-1ABE-496F-91D1-6BC75FCBD839}" destId="{D65B9986-FC25-4097-A2BD-BD10477994D2}" srcOrd="0" destOrd="0" presId="urn:microsoft.com/office/officeart/2005/8/layout/vList2"/>
    <dgm:cxn modelId="{A43AC89A-D0FA-482F-AD2E-ED282120A5D6}" srcId="{99A5F7D4-5DB8-45FD-A2CE-35606A53426B}" destId="{4188C419-1ABE-496F-91D1-6BC75FCBD839}" srcOrd="0" destOrd="0" parTransId="{D47A4C3E-E97C-4A88-BC83-AFF86DCE64C4}" sibTransId="{2F8B9D0B-3647-4A28-A229-7DA373743E9A}"/>
    <dgm:cxn modelId="{D07A959D-4168-465E-96FE-7AEA8964DB88}" srcId="{99A5F7D4-5DB8-45FD-A2CE-35606A53426B}" destId="{E0EAAA29-86C7-49E3-95BD-60EC417BE36B}" srcOrd="2" destOrd="0" parTransId="{261C2E2E-45BF-4BD6-B825-2F7BF083A0FE}" sibTransId="{A0E8A3AF-FE73-44B8-B430-7AC1C9028871}"/>
    <dgm:cxn modelId="{2AE9ABB5-DFBD-4E3B-B80A-A703892C64F3}" type="presOf" srcId="{E0EAAA29-86C7-49E3-95BD-60EC417BE36B}" destId="{98C459B6-0A78-4812-9967-5C22956AA4D0}" srcOrd="0" destOrd="0" presId="urn:microsoft.com/office/officeart/2005/8/layout/vList2"/>
    <dgm:cxn modelId="{406695B9-1995-4FCE-8C06-0E0145B1EE65}" type="presOf" srcId="{99A5F7D4-5DB8-45FD-A2CE-35606A53426B}" destId="{6838C986-E4DF-4391-846C-EB6DBBB6E446}" srcOrd="0" destOrd="0" presId="urn:microsoft.com/office/officeart/2005/8/layout/vList2"/>
    <dgm:cxn modelId="{4EDF41CF-6A8F-41B1-A761-747BB95DCF11}" srcId="{99A5F7D4-5DB8-45FD-A2CE-35606A53426B}" destId="{1F1F60BA-F39F-41E5-AD05-7BBEB20ACD64}" srcOrd="1" destOrd="0" parTransId="{5DA438F4-C8AA-4432-BE89-9B4BB3C70651}" sibTransId="{5FE285B7-CF6B-49F7-81C5-53EE089EF069}"/>
    <dgm:cxn modelId="{0335E6D0-3A16-4A9A-8B3F-F244D1460243}" type="presParOf" srcId="{6838C986-E4DF-4391-846C-EB6DBBB6E446}" destId="{D65B9986-FC25-4097-A2BD-BD10477994D2}" srcOrd="0" destOrd="0" presId="urn:microsoft.com/office/officeart/2005/8/layout/vList2"/>
    <dgm:cxn modelId="{531BE5A2-FD35-4E00-8BF0-55739607966C}" type="presParOf" srcId="{6838C986-E4DF-4391-846C-EB6DBBB6E446}" destId="{96D50B0C-3123-4458-8586-5B7E5990EBEC}" srcOrd="1" destOrd="0" presId="urn:microsoft.com/office/officeart/2005/8/layout/vList2"/>
    <dgm:cxn modelId="{6AABF025-23CA-4EFD-8963-F8347DEDCAE9}" type="presParOf" srcId="{6838C986-E4DF-4391-846C-EB6DBBB6E446}" destId="{18BEC302-B8DF-407D-BBA4-8A9445AD57DE}" srcOrd="2" destOrd="0" presId="urn:microsoft.com/office/officeart/2005/8/layout/vList2"/>
    <dgm:cxn modelId="{98D3A72C-4B3D-4206-893F-AC3471B0EAFA}" type="presParOf" srcId="{6838C986-E4DF-4391-846C-EB6DBBB6E446}" destId="{B0F1333D-D5D2-4FEA-B8F7-8FEAA752A3F1}" srcOrd="3" destOrd="0" presId="urn:microsoft.com/office/officeart/2005/8/layout/vList2"/>
    <dgm:cxn modelId="{137B9327-78C0-4A64-9F9F-EFEE8DFC4572}" type="presParOf" srcId="{6838C986-E4DF-4391-846C-EB6DBBB6E446}" destId="{98C459B6-0A78-4812-9967-5C22956AA4D0}" srcOrd="4" destOrd="0" presId="urn:microsoft.com/office/officeart/2005/8/layout/vList2"/>
    <dgm:cxn modelId="{9EA47626-5BAC-4286-8CCC-5328E4359629}" type="presParOf" srcId="{6838C986-E4DF-4391-846C-EB6DBBB6E446}" destId="{DAEE9DF5-82BC-4E8D-8969-1953BD58142C}" srcOrd="5" destOrd="0" presId="urn:microsoft.com/office/officeart/2005/8/layout/vList2"/>
    <dgm:cxn modelId="{652EA83E-C1DF-4608-9FB2-318B9A14AD3F}" type="presParOf" srcId="{6838C986-E4DF-4391-846C-EB6DBBB6E446}" destId="{1BEDDB89-41DE-4D99-B2DE-0FE1EDA6443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2C8BE-03B4-4E2D-B2FE-31AD00155B0C}">
      <dsp:nvSpPr>
        <dsp:cNvPr id="0" name=""/>
        <dsp:cNvSpPr/>
      </dsp:nvSpPr>
      <dsp:spPr>
        <a:xfrm rot="5400000">
          <a:off x="6832774" y="-2966335"/>
          <a:ext cx="635666"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ID" sz="1200" kern="1200"/>
            <a:t>Tipe </a:t>
          </a:r>
          <a:r>
            <a:rPr lang="en-ID" sz="1200" kern="1200" dirty="0"/>
            <a:t>data integer </a:t>
          </a:r>
          <a:r>
            <a:rPr lang="en-ID" sz="1200" kern="1200" dirty="0" err="1"/>
            <a:t>digunakan</a:t>
          </a:r>
          <a:r>
            <a:rPr lang="en-ID" sz="1200" kern="1200" dirty="0"/>
            <a:t> </a:t>
          </a:r>
          <a:r>
            <a:rPr lang="en-ID" sz="1200" kern="1200" dirty="0" err="1"/>
            <a:t>untuk</a:t>
          </a:r>
          <a:r>
            <a:rPr lang="en-ID" sz="1200" kern="1200" dirty="0"/>
            <a:t> </a:t>
          </a:r>
          <a:r>
            <a:rPr lang="en-ID" sz="1200" kern="1200" dirty="0" err="1"/>
            <a:t>menyimpan</a:t>
          </a:r>
          <a:r>
            <a:rPr lang="en-ID" sz="1200" kern="1200" dirty="0"/>
            <a:t> </a:t>
          </a:r>
          <a:r>
            <a:rPr lang="en-ID" sz="1200" kern="1200" dirty="0" err="1"/>
            <a:t>bilangan</a:t>
          </a:r>
          <a:r>
            <a:rPr lang="en-ID" sz="1200" kern="1200" dirty="0"/>
            <a:t> </a:t>
          </a:r>
          <a:r>
            <a:rPr lang="en-ID" sz="1200" kern="1200" dirty="0" err="1"/>
            <a:t>bulat</a:t>
          </a:r>
          <a:r>
            <a:rPr lang="en-ID" sz="1200" kern="1200" dirty="0"/>
            <a:t>. </a:t>
          </a:r>
          <a:r>
            <a:rPr lang="en-ID" sz="1200" kern="1200" dirty="0" err="1"/>
            <a:t>Contohnya</a:t>
          </a:r>
          <a:r>
            <a:rPr lang="en-ID" sz="1200" kern="1200" dirty="0"/>
            <a:t> </a:t>
          </a:r>
          <a:r>
            <a:rPr lang="en-ID" sz="1200" kern="1200" dirty="0" err="1"/>
            <a:t>adalah</a:t>
          </a:r>
          <a:r>
            <a:rPr lang="en-ID" sz="1200" kern="1200" dirty="0"/>
            <a:t> 1, 2, 3, -4, -5, dan </a:t>
          </a:r>
          <a:r>
            <a:rPr lang="en-ID" sz="1200" kern="1200" dirty="0" err="1"/>
            <a:t>seterusnya</a:t>
          </a:r>
          <a:r>
            <a:rPr lang="en-ID" sz="1200" kern="1200" dirty="0"/>
            <a:t>.</a:t>
          </a:r>
        </a:p>
      </dsp:txBody>
      <dsp:txXfrm rot="-5400000">
        <a:off x="3785616" y="111854"/>
        <a:ext cx="6698953" cy="573604"/>
      </dsp:txXfrm>
    </dsp:sp>
    <dsp:sp modelId="{DB1F325F-BFB5-4497-9339-2C9B12279393}">
      <dsp:nvSpPr>
        <dsp:cNvPr id="0" name=""/>
        <dsp:cNvSpPr/>
      </dsp:nvSpPr>
      <dsp:spPr>
        <a:xfrm>
          <a:off x="0" y="1364"/>
          <a:ext cx="3785616" cy="7945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D" sz="2400" kern="1200" dirty="0"/>
            <a:t>Integer:</a:t>
          </a:r>
        </a:p>
      </dsp:txBody>
      <dsp:txXfrm>
        <a:off x="38788" y="40152"/>
        <a:ext cx="3708040" cy="717007"/>
      </dsp:txXfrm>
    </dsp:sp>
    <dsp:sp modelId="{68336439-B4BA-470C-B7F6-61BBAB7D6D4F}">
      <dsp:nvSpPr>
        <dsp:cNvPr id="0" name=""/>
        <dsp:cNvSpPr/>
      </dsp:nvSpPr>
      <dsp:spPr>
        <a:xfrm rot="5400000">
          <a:off x="6832774" y="-2132023"/>
          <a:ext cx="635666"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ID" sz="1200" kern="1200"/>
            <a:t>Tipe </a:t>
          </a:r>
          <a:r>
            <a:rPr lang="en-ID" sz="1200" kern="1200" dirty="0"/>
            <a:t>data floating-point </a:t>
          </a:r>
          <a:r>
            <a:rPr lang="en-ID" sz="1200" kern="1200" dirty="0" err="1"/>
            <a:t>digunakan</a:t>
          </a:r>
          <a:r>
            <a:rPr lang="en-ID" sz="1200" kern="1200" dirty="0"/>
            <a:t> </a:t>
          </a:r>
          <a:r>
            <a:rPr lang="en-ID" sz="1200" kern="1200" dirty="0" err="1"/>
            <a:t>untuk</a:t>
          </a:r>
          <a:r>
            <a:rPr lang="en-ID" sz="1200" kern="1200" dirty="0"/>
            <a:t> </a:t>
          </a:r>
          <a:r>
            <a:rPr lang="en-ID" sz="1200" kern="1200" dirty="0" err="1"/>
            <a:t>menyimpan</a:t>
          </a:r>
          <a:r>
            <a:rPr lang="en-ID" sz="1200" kern="1200" dirty="0"/>
            <a:t> </a:t>
          </a:r>
          <a:r>
            <a:rPr lang="en-ID" sz="1200" kern="1200" dirty="0" err="1"/>
            <a:t>bilangan</a:t>
          </a:r>
          <a:r>
            <a:rPr lang="en-ID" sz="1200" kern="1200" dirty="0"/>
            <a:t> </a:t>
          </a:r>
          <a:r>
            <a:rPr lang="en-ID" sz="1200" kern="1200" dirty="0" err="1"/>
            <a:t>pecahan</a:t>
          </a:r>
          <a:r>
            <a:rPr lang="en-ID" sz="1200" kern="1200" dirty="0"/>
            <a:t>. </a:t>
          </a:r>
          <a:r>
            <a:rPr lang="en-ID" sz="1200" kern="1200" dirty="0" err="1"/>
            <a:t>Contohnya</a:t>
          </a:r>
          <a:r>
            <a:rPr lang="en-ID" sz="1200" kern="1200" dirty="0"/>
            <a:t> </a:t>
          </a:r>
          <a:r>
            <a:rPr lang="en-ID" sz="1200" kern="1200" dirty="0" err="1"/>
            <a:t>adalah</a:t>
          </a:r>
          <a:r>
            <a:rPr lang="en-ID" sz="1200" kern="1200" dirty="0"/>
            <a:t> 3,14, 2,5, -1,25, dan </a:t>
          </a:r>
          <a:r>
            <a:rPr lang="en-ID" sz="1200" kern="1200" dirty="0" err="1"/>
            <a:t>seterusnya</a:t>
          </a:r>
          <a:r>
            <a:rPr lang="en-ID" sz="1200" kern="1200" dirty="0"/>
            <a:t>.</a:t>
          </a:r>
        </a:p>
      </dsp:txBody>
      <dsp:txXfrm rot="-5400000">
        <a:off x="3785616" y="946166"/>
        <a:ext cx="6698953" cy="573604"/>
      </dsp:txXfrm>
    </dsp:sp>
    <dsp:sp modelId="{1E437128-164F-42C2-8688-1EE09D4DBAA5}">
      <dsp:nvSpPr>
        <dsp:cNvPr id="0" name=""/>
        <dsp:cNvSpPr/>
      </dsp:nvSpPr>
      <dsp:spPr>
        <a:xfrm>
          <a:off x="0" y="835677"/>
          <a:ext cx="3785616" cy="7945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D" sz="2400" kern="1200" dirty="0"/>
            <a:t>Floating-point </a:t>
          </a:r>
          <a:r>
            <a:rPr lang="en-ID" sz="2400" kern="1200" dirty="0" err="1"/>
            <a:t>atau</a:t>
          </a:r>
          <a:r>
            <a:rPr lang="en-ID" sz="2400" kern="1200" dirty="0"/>
            <a:t> </a:t>
          </a:r>
          <a:r>
            <a:rPr lang="en-ID" sz="2400" kern="1200" dirty="0" err="1"/>
            <a:t>desimal</a:t>
          </a:r>
          <a:r>
            <a:rPr lang="en-ID" sz="2400" kern="1200" dirty="0"/>
            <a:t>:</a:t>
          </a:r>
        </a:p>
      </dsp:txBody>
      <dsp:txXfrm>
        <a:off x="38788" y="874465"/>
        <a:ext cx="3708040" cy="717007"/>
      </dsp:txXfrm>
    </dsp:sp>
    <dsp:sp modelId="{3962D447-85B2-441E-9C28-89EEDBF73B51}">
      <dsp:nvSpPr>
        <dsp:cNvPr id="0" name=""/>
        <dsp:cNvSpPr/>
      </dsp:nvSpPr>
      <dsp:spPr>
        <a:xfrm rot="5400000">
          <a:off x="6832774" y="-1297710"/>
          <a:ext cx="635666"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ID" sz="1200" kern="1200"/>
            <a:t>Tipe </a:t>
          </a:r>
          <a:r>
            <a:rPr lang="en-ID" sz="1200" kern="1200" dirty="0"/>
            <a:t>data </a:t>
          </a:r>
          <a:r>
            <a:rPr lang="en-ID" sz="1200" kern="1200" dirty="0" err="1"/>
            <a:t>boolean</a:t>
          </a:r>
          <a:r>
            <a:rPr lang="en-ID" sz="1200" kern="1200" dirty="0"/>
            <a:t> </a:t>
          </a:r>
          <a:r>
            <a:rPr lang="en-ID" sz="1200" kern="1200" dirty="0" err="1"/>
            <a:t>digunakan</a:t>
          </a:r>
          <a:r>
            <a:rPr lang="en-ID" sz="1200" kern="1200" dirty="0"/>
            <a:t> </a:t>
          </a:r>
          <a:r>
            <a:rPr lang="en-ID" sz="1200" kern="1200" dirty="0" err="1"/>
            <a:t>untuk</a:t>
          </a:r>
          <a:r>
            <a:rPr lang="en-ID" sz="1200" kern="1200" dirty="0"/>
            <a:t> </a:t>
          </a:r>
          <a:r>
            <a:rPr lang="en-ID" sz="1200" kern="1200" dirty="0" err="1"/>
            <a:t>nilai</a:t>
          </a:r>
          <a:r>
            <a:rPr lang="en-ID" sz="1200" kern="1200" dirty="0"/>
            <a:t> yang </a:t>
          </a:r>
          <a:r>
            <a:rPr lang="en-ID" sz="1200" kern="1200" dirty="0" err="1"/>
            <a:t>hanya</a:t>
          </a:r>
          <a:r>
            <a:rPr lang="en-ID" sz="1200" kern="1200" dirty="0"/>
            <a:t> </a:t>
          </a:r>
          <a:r>
            <a:rPr lang="en-ID" sz="1200" kern="1200" dirty="0" err="1"/>
            <a:t>dapat</a:t>
          </a:r>
          <a:r>
            <a:rPr lang="en-ID" sz="1200" kern="1200" dirty="0"/>
            <a:t> </a:t>
          </a:r>
          <a:r>
            <a:rPr lang="en-ID" sz="1200" kern="1200" dirty="0" err="1"/>
            <a:t>berupa</a:t>
          </a:r>
          <a:r>
            <a:rPr lang="en-ID" sz="1200" kern="1200" dirty="0"/>
            <a:t> </a:t>
          </a:r>
          <a:r>
            <a:rPr lang="en-ID" sz="1200" kern="1200" dirty="0" err="1"/>
            <a:t>benar</a:t>
          </a:r>
          <a:r>
            <a:rPr lang="en-ID" sz="1200" kern="1200" dirty="0"/>
            <a:t> </a:t>
          </a:r>
          <a:r>
            <a:rPr lang="en-ID" sz="1200" kern="1200" dirty="0" err="1"/>
            <a:t>atau</a:t>
          </a:r>
          <a:r>
            <a:rPr lang="en-ID" sz="1200" kern="1200" dirty="0"/>
            <a:t> salah (true </a:t>
          </a:r>
          <a:r>
            <a:rPr lang="en-ID" sz="1200" kern="1200" dirty="0" err="1"/>
            <a:t>atau</a:t>
          </a:r>
          <a:r>
            <a:rPr lang="en-ID" sz="1200" kern="1200" dirty="0"/>
            <a:t> false).</a:t>
          </a:r>
        </a:p>
      </dsp:txBody>
      <dsp:txXfrm rot="-5400000">
        <a:off x="3785616" y="1780479"/>
        <a:ext cx="6698953" cy="573604"/>
      </dsp:txXfrm>
    </dsp:sp>
    <dsp:sp modelId="{AA2E832A-FF26-4AB6-B93B-46FAEA19E4C9}">
      <dsp:nvSpPr>
        <dsp:cNvPr id="0" name=""/>
        <dsp:cNvSpPr/>
      </dsp:nvSpPr>
      <dsp:spPr>
        <a:xfrm>
          <a:off x="0" y="1669989"/>
          <a:ext cx="3785616" cy="7945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D" sz="2400" kern="1200" dirty="0"/>
            <a:t>Boolean:</a:t>
          </a:r>
        </a:p>
      </dsp:txBody>
      <dsp:txXfrm>
        <a:off x="38788" y="1708777"/>
        <a:ext cx="3708040" cy="717007"/>
      </dsp:txXfrm>
    </dsp:sp>
    <dsp:sp modelId="{53C94879-C11A-496E-95C5-FAC5217E84D5}">
      <dsp:nvSpPr>
        <dsp:cNvPr id="0" name=""/>
        <dsp:cNvSpPr/>
      </dsp:nvSpPr>
      <dsp:spPr>
        <a:xfrm rot="5400000">
          <a:off x="6832774" y="-463398"/>
          <a:ext cx="635666"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ID" sz="1200" kern="1200" dirty="0" err="1"/>
            <a:t>Tipe</a:t>
          </a:r>
          <a:r>
            <a:rPr lang="en-ID" sz="1200" kern="1200" dirty="0"/>
            <a:t> data </a:t>
          </a:r>
          <a:r>
            <a:rPr lang="en-ID" sz="1200" kern="1200" dirty="0" err="1"/>
            <a:t>karakter</a:t>
          </a:r>
          <a:r>
            <a:rPr lang="en-ID" sz="1200" kern="1200" dirty="0"/>
            <a:t> </a:t>
          </a:r>
          <a:r>
            <a:rPr lang="en-ID" sz="1200" kern="1200" dirty="0" err="1"/>
            <a:t>digunakan</a:t>
          </a:r>
          <a:r>
            <a:rPr lang="en-ID" sz="1200" kern="1200" dirty="0"/>
            <a:t> </a:t>
          </a:r>
          <a:r>
            <a:rPr lang="en-ID" sz="1200" kern="1200" dirty="0" err="1"/>
            <a:t>untuk</a:t>
          </a:r>
          <a:r>
            <a:rPr lang="en-ID" sz="1200" kern="1200" dirty="0"/>
            <a:t> </a:t>
          </a:r>
          <a:r>
            <a:rPr lang="en-ID" sz="1200" kern="1200" dirty="0" err="1"/>
            <a:t>menyimpan</a:t>
          </a:r>
          <a:r>
            <a:rPr lang="en-ID" sz="1200" kern="1200" dirty="0"/>
            <a:t> </a:t>
          </a:r>
          <a:r>
            <a:rPr lang="en-ID" sz="1200" kern="1200" dirty="0" err="1"/>
            <a:t>karakter</a:t>
          </a:r>
          <a:r>
            <a:rPr lang="en-ID" sz="1200" kern="1200" dirty="0"/>
            <a:t> </a:t>
          </a:r>
          <a:r>
            <a:rPr lang="en-ID" sz="1200" kern="1200" dirty="0" err="1"/>
            <a:t>tunggal</a:t>
          </a:r>
          <a:r>
            <a:rPr lang="en-ID" sz="1200" kern="1200" dirty="0"/>
            <a:t>, </a:t>
          </a:r>
          <a:r>
            <a:rPr lang="en-ID" sz="1200" kern="1200" dirty="0" err="1"/>
            <a:t>seperti</a:t>
          </a:r>
          <a:r>
            <a:rPr lang="en-ID" sz="1200" kern="1200" dirty="0"/>
            <a:t> 'a', 'b', 'c', dan </a:t>
          </a:r>
          <a:r>
            <a:rPr lang="en-ID" sz="1200" kern="1200" dirty="0" err="1"/>
            <a:t>seterusnya</a:t>
          </a:r>
          <a:r>
            <a:rPr lang="en-ID" sz="1200" kern="1200" dirty="0"/>
            <a:t>. </a:t>
          </a:r>
          <a:r>
            <a:rPr lang="en-ID" sz="1200" kern="1200" dirty="0" err="1">
              <a:highlight>
                <a:srgbClr val="FFFF00"/>
              </a:highlight>
            </a:rPr>
            <a:t>Tipe</a:t>
          </a:r>
          <a:r>
            <a:rPr lang="en-ID" sz="1200" kern="1200" dirty="0">
              <a:highlight>
                <a:srgbClr val="FFFF00"/>
              </a:highlight>
            </a:rPr>
            <a:t> data </a:t>
          </a:r>
          <a:r>
            <a:rPr lang="en-ID" sz="1200" kern="1200" dirty="0" err="1">
              <a:highlight>
                <a:srgbClr val="FFFF00"/>
              </a:highlight>
            </a:rPr>
            <a:t>ini</a:t>
          </a:r>
          <a:r>
            <a:rPr lang="en-ID" sz="1200" kern="1200" dirty="0">
              <a:highlight>
                <a:srgbClr val="FFFF00"/>
              </a:highlight>
            </a:rPr>
            <a:t> </a:t>
          </a:r>
          <a:r>
            <a:rPr lang="en-ID" sz="1200" kern="1200" dirty="0" err="1">
              <a:highlight>
                <a:srgbClr val="FFFF00"/>
              </a:highlight>
            </a:rPr>
            <a:t>belum</a:t>
          </a:r>
          <a:r>
            <a:rPr lang="en-ID" sz="1200" kern="1200" dirty="0">
              <a:highlight>
                <a:srgbClr val="FFFF00"/>
              </a:highlight>
            </a:rPr>
            <a:t> </a:t>
          </a:r>
          <a:r>
            <a:rPr lang="en-ID" sz="1200" kern="1200" dirty="0" err="1">
              <a:highlight>
                <a:srgbClr val="FFFF00"/>
              </a:highlight>
            </a:rPr>
            <a:t>tersedia</a:t>
          </a:r>
          <a:r>
            <a:rPr lang="en-ID" sz="1200" kern="1200" dirty="0">
              <a:highlight>
                <a:srgbClr val="FFFF00"/>
              </a:highlight>
            </a:rPr>
            <a:t> </a:t>
          </a:r>
          <a:r>
            <a:rPr lang="en-ID" sz="1200" kern="1200" dirty="0" err="1">
              <a:highlight>
                <a:srgbClr val="FFFF00"/>
              </a:highlight>
            </a:rPr>
            <a:t>dalam</a:t>
          </a:r>
          <a:r>
            <a:rPr lang="en-ID" sz="1200" kern="1200" dirty="0">
              <a:highlight>
                <a:srgbClr val="FFFF00"/>
              </a:highlight>
            </a:rPr>
            <a:t> </a:t>
          </a:r>
          <a:r>
            <a:rPr lang="en-ID" sz="1200" kern="1200" dirty="0" err="1">
              <a:highlight>
                <a:srgbClr val="FFFF00"/>
              </a:highlight>
            </a:rPr>
            <a:t>VR.Vex</a:t>
          </a:r>
          <a:r>
            <a:rPr lang="en-ID" sz="1200" kern="1200" dirty="0">
              <a:highlight>
                <a:srgbClr val="FFFF00"/>
              </a:highlight>
            </a:rPr>
            <a:t>.</a:t>
          </a:r>
        </a:p>
      </dsp:txBody>
      <dsp:txXfrm rot="-5400000">
        <a:off x="3785616" y="2614791"/>
        <a:ext cx="6698953" cy="573604"/>
      </dsp:txXfrm>
    </dsp:sp>
    <dsp:sp modelId="{66C001BA-D6BA-4453-B7D2-C485B526D611}">
      <dsp:nvSpPr>
        <dsp:cNvPr id="0" name=""/>
        <dsp:cNvSpPr/>
      </dsp:nvSpPr>
      <dsp:spPr>
        <a:xfrm>
          <a:off x="0" y="2504302"/>
          <a:ext cx="3785616" cy="7945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D" sz="2400" kern="1200" dirty="0" err="1"/>
            <a:t>Karakter</a:t>
          </a:r>
          <a:r>
            <a:rPr lang="en-ID" sz="2400" kern="1200" dirty="0"/>
            <a:t>:</a:t>
          </a:r>
        </a:p>
      </dsp:txBody>
      <dsp:txXfrm>
        <a:off x="38788" y="2543090"/>
        <a:ext cx="3708040" cy="717007"/>
      </dsp:txXfrm>
    </dsp:sp>
    <dsp:sp modelId="{FE2E2223-D4F7-4492-BB45-1768C8FE19EE}">
      <dsp:nvSpPr>
        <dsp:cNvPr id="0" name=""/>
        <dsp:cNvSpPr/>
      </dsp:nvSpPr>
      <dsp:spPr>
        <a:xfrm rot="5400000">
          <a:off x="6832774" y="370914"/>
          <a:ext cx="635666"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ID" sz="1200" kern="1200"/>
            <a:t>Tipe </a:t>
          </a:r>
          <a:r>
            <a:rPr lang="en-ID" sz="1200" kern="1200" dirty="0"/>
            <a:t>data string </a:t>
          </a:r>
          <a:r>
            <a:rPr lang="en-ID" sz="1200" kern="1200" dirty="0" err="1"/>
            <a:t>digunakan</a:t>
          </a:r>
          <a:r>
            <a:rPr lang="en-ID" sz="1200" kern="1200" dirty="0"/>
            <a:t> </a:t>
          </a:r>
          <a:r>
            <a:rPr lang="en-ID" sz="1200" kern="1200" dirty="0" err="1"/>
            <a:t>untuk</a:t>
          </a:r>
          <a:r>
            <a:rPr lang="en-ID" sz="1200" kern="1200" dirty="0"/>
            <a:t> </a:t>
          </a:r>
          <a:r>
            <a:rPr lang="en-ID" sz="1200" kern="1200" dirty="0" err="1"/>
            <a:t>menyimpan</a:t>
          </a:r>
          <a:r>
            <a:rPr lang="en-ID" sz="1200" kern="1200" dirty="0"/>
            <a:t> </a:t>
          </a:r>
          <a:r>
            <a:rPr lang="en-ID" sz="1200" kern="1200" dirty="0" err="1"/>
            <a:t>kumpulan</a:t>
          </a:r>
          <a:r>
            <a:rPr lang="en-ID" sz="1200" kern="1200" dirty="0"/>
            <a:t> </a:t>
          </a:r>
          <a:r>
            <a:rPr lang="en-ID" sz="1200" kern="1200" dirty="0" err="1"/>
            <a:t>karakter</a:t>
          </a:r>
          <a:r>
            <a:rPr lang="en-ID" sz="1200" kern="1200" dirty="0"/>
            <a:t>. </a:t>
          </a:r>
          <a:r>
            <a:rPr lang="en-ID" sz="1200" kern="1200" dirty="0" err="1"/>
            <a:t>Contohnya</a:t>
          </a:r>
          <a:r>
            <a:rPr lang="en-ID" sz="1200" kern="1200" dirty="0"/>
            <a:t> </a:t>
          </a:r>
          <a:r>
            <a:rPr lang="en-ID" sz="1200" kern="1200" dirty="0" err="1"/>
            <a:t>adalah</a:t>
          </a:r>
          <a:r>
            <a:rPr lang="en-ID" sz="1200" kern="1200" dirty="0"/>
            <a:t> "hello", "world", "1234", dan </a:t>
          </a:r>
          <a:r>
            <a:rPr lang="en-ID" sz="1200" kern="1200" dirty="0" err="1"/>
            <a:t>seterusnya</a:t>
          </a:r>
          <a:r>
            <a:rPr lang="en-ID" sz="1200" kern="1200" dirty="0"/>
            <a:t>. </a:t>
          </a:r>
          <a:r>
            <a:rPr lang="en-ID" sz="1200" kern="1200" dirty="0" err="1"/>
            <a:t>Tipe</a:t>
          </a:r>
          <a:r>
            <a:rPr lang="en-ID" sz="1200" kern="1200" dirty="0"/>
            <a:t> data </a:t>
          </a:r>
          <a:r>
            <a:rPr lang="en-ID" sz="1200" kern="1200" dirty="0" err="1"/>
            <a:t>ini</a:t>
          </a:r>
          <a:r>
            <a:rPr lang="en-ID" sz="1200" kern="1200" dirty="0"/>
            <a:t> </a:t>
          </a:r>
          <a:r>
            <a:rPr lang="en-ID" sz="1200" kern="1200" dirty="0" err="1"/>
            <a:t>belum</a:t>
          </a:r>
          <a:r>
            <a:rPr lang="en-ID" sz="1200" kern="1200" dirty="0"/>
            <a:t> </a:t>
          </a:r>
          <a:r>
            <a:rPr lang="en-ID" sz="1200" kern="1200" dirty="0" err="1"/>
            <a:t>tersedia</a:t>
          </a:r>
          <a:r>
            <a:rPr lang="en-ID" sz="1200" kern="1200" dirty="0"/>
            <a:t> </a:t>
          </a:r>
          <a:r>
            <a:rPr lang="en-ID" sz="1200" kern="1200" dirty="0" err="1"/>
            <a:t>dalam</a:t>
          </a:r>
          <a:r>
            <a:rPr lang="en-ID" sz="1200" kern="1200" dirty="0"/>
            <a:t> </a:t>
          </a:r>
          <a:r>
            <a:rPr lang="en-ID" sz="1200" kern="1200" dirty="0" err="1"/>
            <a:t>VR.Vex</a:t>
          </a:r>
          <a:r>
            <a:rPr lang="en-ID" sz="1200" kern="1200" dirty="0"/>
            <a:t>.</a:t>
          </a:r>
        </a:p>
      </dsp:txBody>
      <dsp:txXfrm rot="-5400000">
        <a:off x="3785616" y="3449104"/>
        <a:ext cx="6698953" cy="573604"/>
      </dsp:txXfrm>
    </dsp:sp>
    <dsp:sp modelId="{4C2C8F17-A751-4C38-BA34-7EE23CD5BBBB}">
      <dsp:nvSpPr>
        <dsp:cNvPr id="0" name=""/>
        <dsp:cNvSpPr/>
      </dsp:nvSpPr>
      <dsp:spPr>
        <a:xfrm>
          <a:off x="0" y="3338614"/>
          <a:ext cx="3785616" cy="7945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D" sz="2400" kern="1200" dirty="0"/>
            <a:t>String:</a:t>
          </a:r>
        </a:p>
      </dsp:txBody>
      <dsp:txXfrm>
        <a:off x="38788" y="3377402"/>
        <a:ext cx="3708040" cy="717007"/>
      </dsp:txXfrm>
    </dsp:sp>
    <dsp:sp modelId="{72F130EA-E841-416C-9AF0-C4783EC1D0F2}">
      <dsp:nvSpPr>
        <dsp:cNvPr id="0" name=""/>
        <dsp:cNvSpPr/>
      </dsp:nvSpPr>
      <dsp:spPr>
        <a:xfrm rot="5400000">
          <a:off x="6832774" y="1205226"/>
          <a:ext cx="635666"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ID" sz="1200" kern="1200" dirty="0" err="1"/>
            <a:t>Tipe</a:t>
          </a:r>
          <a:r>
            <a:rPr lang="en-ID" sz="1200" kern="1200" dirty="0"/>
            <a:t> data array </a:t>
          </a:r>
          <a:r>
            <a:rPr lang="en-ID" sz="1200" kern="1200" dirty="0" err="1"/>
            <a:t>digunakan</a:t>
          </a:r>
          <a:r>
            <a:rPr lang="en-ID" sz="1200" kern="1200" dirty="0"/>
            <a:t> </a:t>
          </a:r>
          <a:r>
            <a:rPr lang="en-ID" sz="1200" kern="1200" dirty="0" err="1"/>
            <a:t>untuk</a:t>
          </a:r>
          <a:r>
            <a:rPr lang="en-ID" sz="1200" kern="1200" dirty="0"/>
            <a:t> </a:t>
          </a:r>
          <a:r>
            <a:rPr lang="en-ID" sz="1200" kern="1200" dirty="0" err="1"/>
            <a:t>menyimpan</a:t>
          </a:r>
          <a:r>
            <a:rPr lang="en-ID" sz="1200" kern="1200" dirty="0"/>
            <a:t> </a:t>
          </a:r>
          <a:r>
            <a:rPr lang="en-ID" sz="1200" kern="1200" dirty="0" err="1"/>
            <a:t>kumpulan</a:t>
          </a:r>
          <a:r>
            <a:rPr lang="en-ID" sz="1200" kern="1200" dirty="0"/>
            <a:t> </a:t>
          </a:r>
          <a:r>
            <a:rPr lang="en-ID" sz="1200" kern="1200" dirty="0" err="1"/>
            <a:t>nilai</a:t>
          </a:r>
          <a:r>
            <a:rPr lang="en-ID" sz="1200" kern="1200" dirty="0"/>
            <a:t> yang </a:t>
          </a:r>
          <a:r>
            <a:rPr lang="en-ID" sz="1200" kern="1200" dirty="0" err="1"/>
            <a:t>sama</a:t>
          </a:r>
          <a:r>
            <a:rPr lang="en-ID" sz="1200" kern="1200" dirty="0"/>
            <a:t> </a:t>
          </a:r>
          <a:r>
            <a:rPr lang="en-ID" sz="1200" kern="1200" dirty="0" err="1"/>
            <a:t>jenisnya</a:t>
          </a:r>
          <a:r>
            <a:rPr lang="en-ID" sz="1200" kern="1200" dirty="0"/>
            <a:t>, </a:t>
          </a:r>
          <a:r>
            <a:rPr lang="en-ID" sz="1200" kern="1200" dirty="0" err="1"/>
            <a:t>seperti</a:t>
          </a:r>
          <a:r>
            <a:rPr lang="en-ID" sz="1200" kern="1200" dirty="0"/>
            <a:t> </a:t>
          </a:r>
          <a:r>
            <a:rPr lang="en-ID" sz="1200" kern="1200" dirty="0" err="1"/>
            <a:t>kumpulan</a:t>
          </a:r>
          <a:r>
            <a:rPr lang="en-ID" sz="1200" kern="1200" dirty="0"/>
            <a:t> </a:t>
          </a:r>
          <a:r>
            <a:rPr lang="en-ID" sz="1200" kern="1200" dirty="0" err="1"/>
            <a:t>bilangan</a:t>
          </a:r>
          <a:r>
            <a:rPr lang="en-ID" sz="1200" kern="1200" dirty="0"/>
            <a:t> </a:t>
          </a:r>
          <a:r>
            <a:rPr lang="en-ID" sz="1200" kern="1200" dirty="0" err="1"/>
            <a:t>bulat</a:t>
          </a:r>
          <a:r>
            <a:rPr lang="en-ID" sz="1200" kern="1200" dirty="0"/>
            <a:t>, </a:t>
          </a:r>
          <a:r>
            <a:rPr lang="en-ID" sz="1200" kern="1200" dirty="0" err="1"/>
            <a:t>bilangan</a:t>
          </a:r>
          <a:r>
            <a:rPr lang="en-ID" sz="1200" kern="1200" dirty="0"/>
            <a:t> </a:t>
          </a:r>
          <a:r>
            <a:rPr lang="en-ID" sz="1200" kern="1200" dirty="0" err="1"/>
            <a:t>pecahan</a:t>
          </a:r>
          <a:r>
            <a:rPr lang="en-ID" sz="1200" kern="1200" dirty="0"/>
            <a:t>, </a:t>
          </a:r>
          <a:r>
            <a:rPr lang="en-ID" sz="1200" kern="1200" dirty="0" err="1"/>
            <a:t>karakter</a:t>
          </a:r>
          <a:r>
            <a:rPr lang="en-ID" sz="1200" kern="1200" dirty="0"/>
            <a:t>, dan </a:t>
          </a:r>
          <a:r>
            <a:rPr lang="en-ID" sz="1200" kern="1200" dirty="0" err="1"/>
            <a:t>seterusnya</a:t>
          </a:r>
          <a:r>
            <a:rPr lang="en-ID" sz="1200" kern="1200" dirty="0"/>
            <a:t>.  Ada 2 </a:t>
          </a:r>
          <a:r>
            <a:rPr lang="en-ID" sz="1200" kern="1200" dirty="0" err="1"/>
            <a:t>jenis</a:t>
          </a:r>
          <a:r>
            <a:rPr lang="en-ID" sz="1200" kern="1200" dirty="0"/>
            <a:t> array yang </a:t>
          </a:r>
          <a:r>
            <a:rPr lang="en-ID" sz="1200" kern="1200" dirty="0" err="1"/>
            <a:t>digunakan</a:t>
          </a:r>
          <a:r>
            <a:rPr lang="en-ID" sz="1200" kern="1200" dirty="0"/>
            <a:t> </a:t>
          </a:r>
          <a:r>
            <a:rPr lang="en-ID" sz="1200" kern="1200" dirty="0" err="1"/>
            <a:t>dalam</a:t>
          </a:r>
          <a:r>
            <a:rPr lang="en-ID" sz="1200" kern="1200" dirty="0"/>
            <a:t> </a:t>
          </a:r>
          <a:r>
            <a:rPr lang="en-ID" sz="1200" kern="1200" dirty="0" err="1"/>
            <a:t>VR.Vex</a:t>
          </a:r>
          <a:r>
            <a:rPr lang="en-ID" sz="1200" kern="1200" dirty="0"/>
            <a:t>, </a:t>
          </a:r>
          <a:r>
            <a:rPr lang="en-ID" sz="1200" kern="1200" dirty="0" err="1"/>
            <a:t>yaitu</a:t>
          </a:r>
          <a:r>
            <a:rPr lang="en-ID" sz="1200" kern="1200" dirty="0"/>
            <a:t> List </a:t>
          </a:r>
          <a:r>
            <a:rPr lang="en-ID" sz="1200" kern="1200" dirty="0" err="1"/>
            <a:t>atau</a:t>
          </a:r>
          <a:r>
            <a:rPr lang="en-ID" sz="1200" kern="1200" dirty="0"/>
            <a:t> array 1 </a:t>
          </a:r>
          <a:r>
            <a:rPr lang="en-ID" sz="1200" kern="1200" dirty="0" err="1"/>
            <a:t>dimensi</a:t>
          </a:r>
          <a:r>
            <a:rPr lang="en-ID" sz="1200" kern="1200" dirty="0"/>
            <a:t> dan 2D List </a:t>
          </a:r>
          <a:r>
            <a:rPr lang="en-ID" sz="1200" kern="1200" dirty="0" err="1"/>
            <a:t>atau</a:t>
          </a:r>
          <a:r>
            <a:rPr lang="en-ID" sz="1200" kern="1200" dirty="0"/>
            <a:t> array 2 </a:t>
          </a:r>
          <a:r>
            <a:rPr lang="en-ID" sz="1200" kern="1200" dirty="0" err="1"/>
            <a:t>dimensi</a:t>
          </a:r>
          <a:r>
            <a:rPr lang="en-ID" sz="1200" kern="1200" dirty="0"/>
            <a:t> </a:t>
          </a:r>
          <a:r>
            <a:rPr lang="en-ID" sz="1200" kern="1200" dirty="0" err="1"/>
            <a:t>dikenal</a:t>
          </a:r>
          <a:r>
            <a:rPr lang="en-ID" sz="1200" kern="1200" dirty="0"/>
            <a:t> </a:t>
          </a:r>
          <a:r>
            <a:rPr lang="en-ID" sz="1200" kern="1200" dirty="0" err="1"/>
            <a:t>dengan</a:t>
          </a:r>
          <a:r>
            <a:rPr lang="en-ID" sz="1200" kern="1200" dirty="0"/>
            <a:t> </a:t>
          </a:r>
          <a:r>
            <a:rPr lang="en-ID" sz="1200" kern="1200" dirty="0" err="1"/>
            <a:t>nama</a:t>
          </a:r>
          <a:r>
            <a:rPr lang="en-ID" sz="1200" kern="1200" dirty="0"/>
            <a:t> </a:t>
          </a:r>
          <a:r>
            <a:rPr lang="en-ID" sz="1200" kern="1200" dirty="0" err="1"/>
            <a:t>matriks</a:t>
          </a:r>
          <a:r>
            <a:rPr lang="en-ID" sz="1200" kern="1200" dirty="0"/>
            <a:t>.</a:t>
          </a:r>
        </a:p>
      </dsp:txBody>
      <dsp:txXfrm rot="-5400000">
        <a:off x="3785616" y="4283416"/>
        <a:ext cx="6698953" cy="573604"/>
      </dsp:txXfrm>
    </dsp:sp>
    <dsp:sp modelId="{9C566A91-B746-464B-BBE7-B9E4CC1ACAC5}">
      <dsp:nvSpPr>
        <dsp:cNvPr id="0" name=""/>
        <dsp:cNvSpPr/>
      </dsp:nvSpPr>
      <dsp:spPr>
        <a:xfrm>
          <a:off x="0" y="4172926"/>
          <a:ext cx="3785616" cy="7945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D" sz="2400" kern="1200" dirty="0"/>
            <a:t>Array:</a:t>
          </a:r>
        </a:p>
      </dsp:txBody>
      <dsp:txXfrm>
        <a:off x="38788" y="4211714"/>
        <a:ext cx="3708040" cy="717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B9986-FC25-4097-A2BD-BD10477994D2}">
      <dsp:nvSpPr>
        <dsp:cNvPr id="0" name=""/>
        <dsp:cNvSpPr/>
      </dsp:nvSpPr>
      <dsp:spPr>
        <a:xfrm>
          <a:off x="0" y="84046"/>
          <a:ext cx="10515600" cy="10069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D" sz="1800" b="1" kern="1200"/>
            <a:t>Modularitas</a:t>
          </a:r>
          <a:r>
            <a:rPr lang="en-ID" sz="1800" kern="1200"/>
            <a:t>: Sub program memungkinkan kode program dibagi menjadi bagian yang lebih kecil dan terorganisir, sehingga mudah dipahami dan diatur.</a:t>
          </a:r>
        </a:p>
      </dsp:txBody>
      <dsp:txXfrm>
        <a:off x="49154" y="133200"/>
        <a:ext cx="10417292" cy="908623"/>
      </dsp:txXfrm>
    </dsp:sp>
    <dsp:sp modelId="{18BEC302-B8DF-407D-BBA4-8A9445AD57DE}">
      <dsp:nvSpPr>
        <dsp:cNvPr id="0" name=""/>
        <dsp:cNvSpPr/>
      </dsp:nvSpPr>
      <dsp:spPr>
        <a:xfrm>
          <a:off x="0" y="1142817"/>
          <a:ext cx="10515600" cy="10069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D" sz="1800" b="1" kern="1200"/>
            <a:t>Penggunaan Kembali</a:t>
          </a:r>
          <a:r>
            <a:rPr lang="en-ID" sz="1800" kern="1200"/>
            <a:t> : Jika sub program telah dibuat, kode tersebut dapat digunakan kembali di beberapa bagian program yang berbeda, sehingga menghemat waktu.</a:t>
          </a:r>
        </a:p>
      </dsp:txBody>
      <dsp:txXfrm>
        <a:off x="49154" y="1191971"/>
        <a:ext cx="10417292" cy="908623"/>
      </dsp:txXfrm>
    </dsp:sp>
    <dsp:sp modelId="{98C459B6-0A78-4812-9967-5C22956AA4D0}">
      <dsp:nvSpPr>
        <dsp:cNvPr id="0" name=""/>
        <dsp:cNvSpPr/>
      </dsp:nvSpPr>
      <dsp:spPr>
        <a:xfrm>
          <a:off x="0" y="2201589"/>
          <a:ext cx="10515600" cy="10069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D" sz="1800" b="1" kern="1200"/>
            <a:t>Pemeliharaan</a:t>
          </a:r>
          <a:r>
            <a:rPr lang="en-ID" sz="1800" kern="1200"/>
            <a:t>: Kode sub program dapat diperbarui atau dimodifikasi secara terpisah, tanpa harus memodifikasi keseluruhan program utama. Hal ini membuat perawatan dan pengembangan kode program menjadi lebih mudah.</a:t>
          </a:r>
        </a:p>
      </dsp:txBody>
      <dsp:txXfrm>
        <a:off x="49154" y="2250743"/>
        <a:ext cx="10417292" cy="908623"/>
      </dsp:txXfrm>
    </dsp:sp>
    <dsp:sp modelId="{1BEDDB89-41DE-4D99-B2DE-0FE1EDA6443B}">
      <dsp:nvSpPr>
        <dsp:cNvPr id="0" name=""/>
        <dsp:cNvSpPr/>
      </dsp:nvSpPr>
      <dsp:spPr>
        <a:xfrm>
          <a:off x="0" y="3260360"/>
          <a:ext cx="10515600" cy="10069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D" sz="1800" b="1" kern="1200"/>
            <a:t>Abstraksi</a:t>
          </a:r>
          <a:r>
            <a:rPr lang="en-ID" sz="1800" kern="1200"/>
            <a:t>: Sub program dapat digunakan untuk menyembunyikan detil implementasi yang kompleks dan hanya mengekspos fungsionalitas yang diperlukan kepada pengguna. Hal ini membuat kode program lebih mudah digunakan dan dipahami.</a:t>
          </a:r>
        </a:p>
      </dsp:txBody>
      <dsp:txXfrm>
        <a:off x="49154" y="3309514"/>
        <a:ext cx="10417292" cy="90862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C4AD-2857-2904-C73B-AF19819D77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C4F4E8E5-B882-3A12-6CFC-DC99361B1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862F479E-4E9C-CEFC-9753-433FFF79A8AE}"/>
              </a:ext>
            </a:extLst>
          </p:cNvPr>
          <p:cNvSpPr>
            <a:spLocks noGrp="1"/>
          </p:cNvSpPr>
          <p:nvPr>
            <p:ph type="dt" sz="half" idx="10"/>
          </p:nvPr>
        </p:nvSpPr>
        <p:spPr/>
        <p:txBody>
          <a:bodyPr/>
          <a:lstStyle/>
          <a:p>
            <a:fld id="{AAB5BFB6-9DE6-40BC-B225-98DFFB7CFD53}" type="datetimeFigureOut">
              <a:rPr lang="en-ID" smtClean="0"/>
              <a:t>13/09/2023</a:t>
            </a:fld>
            <a:endParaRPr lang="en-ID"/>
          </a:p>
        </p:txBody>
      </p:sp>
      <p:sp>
        <p:nvSpPr>
          <p:cNvPr id="5" name="Footer Placeholder 4">
            <a:extLst>
              <a:ext uri="{FF2B5EF4-FFF2-40B4-BE49-F238E27FC236}">
                <a16:creationId xmlns:a16="http://schemas.microsoft.com/office/drawing/2014/main" id="{CAACBF47-83B1-CC48-0AAE-1240E6DAE25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A7E3238-205D-99C5-AC5C-DA168297F751}"/>
              </a:ext>
            </a:extLst>
          </p:cNvPr>
          <p:cNvSpPr>
            <a:spLocks noGrp="1"/>
          </p:cNvSpPr>
          <p:nvPr>
            <p:ph type="sldNum" sz="quarter" idx="12"/>
          </p:nvPr>
        </p:nvSpPr>
        <p:spPr/>
        <p:txBody>
          <a:bodyPr/>
          <a:lstStyle/>
          <a:p>
            <a:fld id="{8D685F56-DFC1-48DF-BF1B-46D4E2DFC695}" type="slidenum">
              <a:rPr lang="en-ID" smtClean="0"/>
              <a:t>‹#›</a:t>
            </a:fld>
            <a:endParaRPr lang="en-ID"/>
          </a:p>
        </p:txBody>
      </p:sp>
    </p:spTree>
    <p:extLst>
      <p:ext uri="{BB962C8B-B14F-4D97-AF65-F5344CB8AC3E}">
        <p14:creationId xmlns:p14="http://schemas.microsoft.com/office/powerpoint/2010/main" val="928045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62AE-9DF6-9B76-B438-285FC4FBD292}"/>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47E10A69-28CC-933D-6FFD-C5DC1715A3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C75C714-2A48-2320-DC01-F64810EB31D8}"/>
              </a:ext>
            </a:extLst>
          </p:cNvPr>
          <p:cNvSpPr>
            <a:spLocks noGrp="1"/>
          </p:cNvSpPr>
          <p:nvPr>
            <p:ph type="dt" sz="half" idx="10"/>
          </p:nvPr>
        </p:nvSpPr>
        <p:spPr/>
        <p:txBody>
          <a:bodyPr/>
          <a:lstStyle/>
          <a:p>
            <a:fld id="{AAB5BFB6-9DE6-40BC-B225-98DFFB7CFD53}" type="datetimeFigureOut">
              <a:rPr lang="en-ID" smtClean="0"/>
              <a:t>13/09/2023</a:t>
            </a:fld>
            <a:endParaRPr lang="en-ID"/>
          </a:p>
        </p:txBody>
      </p:sp>
      <p:sp>
        <p:nvSpPr>
          <p:cNvPr id="5" name="Footer Placeholder 4">
            <a:extLst>
              <a:ext uri="{FF2B5EF4-FFF2-40B4-BE49-F238E27FC236}">
                <a16:creationId xmlns:a16="http://schemas.microsoft.com/office/drawing/2014/main" id="{DCBB38BE-D7FE-5B59-779A-46B6E7B5EE0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B8498F9-DC90-A905-96EE-FA92997D4C67}"/>
              </a:ext>
            </a:extLst>
          </p:cNvPr>
          <p:cNvSpPr>
            <a:spLocks noGrp="1"/>
          </p:cNvSpPr>
          <p:nvPr>
            <p:ph type="sldNum" sz="quarter" idx="12"/>
          </p:nvPr>
        </p:nvSpPr>
        <p:spPr/>
        <p:txBody>
          <a:bodyPr/>
          <a:lstStyle/>
          <a:p>
            <a:fld id="{8D685F56-DFC1-48DF-BF1B-46D4E2DFC695}" type="slidenum">
              <a:rPr lang="en-ID" smtClean="0"/>
              <a:t>‹#›</a:t>
            </a:fld>
            <a:endParaRPr lang="en-ID"/>
          </a:p>
        </p:txBody>
      </p:sp>
    </p:spTree>
    <p:extLst>
      <p:ext uri="{BB962C8B-B14F-4D97-AF65-F5344CB8AC3E}">
        <p14:creationId xmlns:p14="http://schemas.microsoft.com/office/powerpoint/2010/main" val="3924754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B124E-7173-FFC7-A68F-36A07AE285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900735-445D-9C85-3C81-B8BDC085A5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23F314B-1975-5247-2D18-B64B08577466}"/>
              </a:ext>
            </a:extLst>
          </p:cNvPr>
          <p:cNvSpPr>
            <a:spLocks noGrp="1"/>
          </p:cNvSpPr>
          <p:nvPr>
            <p:ph type="dt" sz="half" idx="10"/>
          </p:nvPr>
        </p:nvSpPr>
        <p:spPr/>
        <p:txBody>
          <a:bodyPr/>
          <a:lstStyle/>
          <a:p>
            <a:fld id="{AAB5BFB6-9DE6-40BC-B225-98DFFB7CFD53}" type="datetimeFigureOut">
              <a:rPr lang="en-ID" smtClean="0"/>
              <a:t>13/09/2023</a:t>
            </a:fld>
            <a:endParaRPr lang="en-ID"/>
          </a:p>
        </p:txBody>
      </p:sp>
      <p:sp>
        <p:nvSpPr>
          <p:cNvPr id="5" name="Footer Placeholder 4">
            <a:extLst>
              <a:ext uri="{FF2B5EF4-FFF2-40B4-BE49-F238E27FC236}">
                <a16:creationId xmlns:a16="http://schemas.microsoft.com/office/drawing/2014/main" id="{9FEE5682-C777-C271-8FB5-0CFB292C73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E0A2934-2D7F-02D3-5EA4-FF65C1F4FA6E}"/>
              </a:ext>
            </a:extLst>
          </p:cNvPr>
          <p:cNvSpPr>
            <a:spLocks noGrp="1"/>
          </p:cNvSpPr>
          <p:nvPr>
            <p:ph type="sldNum" sz="quarter" idx="12"/>
          </p:nvPr>
        </p:nvSpPr>
        <p:spPr/>
        <p:txBody>
          <a:bodyPr/>
          <a:lstStyle/>
          <a:p>
            <a:fld id="{8D685F56-DFC1-48DF-BF1B-46D4E2DFC695}" type="slidenum">
              <a:rPr lang="en-ID" smtClean="0"/>
              <a:t>‹#›</a:t>
            </a:fld>
            <a:endParaRPr lang="en-ID"/>
          </a:p>
        </p:txBody>
      </p:sp>
    </p:spTree>
    <p:extLst>
      <p:ext uri="{BB962C8B-B14F-4D97-AF65-F5344CB8AC3E}">
        <p14:creationId xmlns:p14="http://schemas.microsoft.com/office/powerpoint/2010/main" val="969606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2BCF-4027-BB35-DB9E-D5E82D793DF4}"/>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6F5E4E8E-4C29-82BC-3417-57A7B20746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8425CAF-579B-44C4-213E-7EF8F8885FE2}"/>
              </a:ext>
            </a:extLst>
          </p:cNvPr>
          <p:cNvSpPr>
            <a:spLocks noGrp="1"/>
          </p:cNvSpPr>
          <p:nvPr>
            <p:ph type="dt" sz="half" idx="10"/>
          </p:nvPr>
        </p:nvSpPr>
        <p:spPr/>
        <p:txBody>
          <a:bodyPr/>
          <a:lstStyle/>
          <a:p>
            <a:fld id="{AAB5BFB6-9DE6-40BC-B225-98DFFB7CFD53}" type="datetimeFigureOut">
              <a:rPr lang="en-ID" smtClean="0"/>
              <a:t>13/09/2023</a:t>
            </a:fld>
            <a:endParaRPr lang="en-ID"/>
          </a:p>
        </p:txBody>
      </p:sp>
      <p:sp>
        <p:nvSpPr>
          <p:cNvPr id="5" name="Footer Placeholder 4">
            <a:extLst>
              <a:ext uri="{FF2B5EF4-FFF2-40B4-BE49-F238E27FC236}">
                <a16:creationId xmlns:a16="http://schemas.microsoft.com/office/drawing/2014/main" id="{0038DA3C-DA24-161A-0226-6B3CC894340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315FA21-ABDF-3D7A-FC97-EBBDC4CB3C19}"/>
              </a:ext>
            </a:extLst>
          </p:cNvPr>
          <p:cNvSpPr>
            <a:spLocks noGrp="1"/>
          </p:cNvSpPr>
          <p:nvPr>
            <p:ph type="sldNum" sz="quarter" idx="12"/>
          </p:nvPr>
        </p:nvSpPr>
        <p:spPr/>
        <p:txBody>
          <a:bodyPr/>
          <a:lstStyle/>
          <a:p>
            <a:fld id="{8D685F56-DFC1-48DF-BF1B-46D4E2DFC695}" type="slidenum">
              <a:rPr lang="en-ID" smtClean="0"/>
              <a:t>‹#›</a:t>
            </a:fld>
            <a:endParaRPr lang="en-ID"/>
          </a:p>
        </p:txBody>
      </p:sp>
    </p:spTree>
    <p:extLst>
      <p:ext uri="{BB962C8B-B14F-4D97-AF65-F5344CB8AC3E}">
        <p14:creationId xmlns:p14="http://schemas.microsoft.com/office/powerpoint/2010/main" val="4144070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3A44-1A89-9A35-4492-F39AA75FAA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C2ED2F7-A8AA-3C2E-6BD0-EDD4900386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22E7A3-3C38-0B5C-93A1-1D3958836109}"/>
              </a:ext>
            </a:extLst>
          </p:cNvPr>
          <p:cNvSpPr>
            <a:spLocks noGrp="1"/>
          </p:cNvSpPr>
          <p:nvPr>
            <p:ph type="dt" sz="half" idx="10"/>
          </p:nvPr>
        </p:nvSpPr>
        <p:spPr/>
        <p:txBody>
          <a:bodyPr/>
          <a:lstStyle/>
          <a:p>
            <a:fld id="{AAB5BFB6-9DE6-40BC-B225-98DFFB7CFD53}" type="datetimeFigureOut">
              <a:rPr lang="en-ID" smtClean="0"/>
              <a:t>13/09/2023</a:t>
            </a:fld>
            <a:endParaRPr lang="en-ID"/>
          </a:p>
        </p:txBody>
      </p:sp>
      <p:sp>
        <p:nvSpPr>
          <p:cNvPr id="5" name="Footer Placeholder 4">
            <a:extLst>
              <a:ext uri="{FF2B5EF4-FFF2-40B4-BE49-F238E27FC236}">
                <a16:creationId xmlns:a16="http://schemas.microsoft.com/office/drawing/2014/main" id="{5CA6C92D-697C-5F91-CDFB-F7E83B2C2F3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46F309-20D5-2D62-170A-08B905435797}"/>
              </a:ext>
            </a:extLst>
          </p:cNvPr>
          <p:cNvSpPr>
            <a:spLocks noGrp="1"/>
          </p:cNvSpPr>
          <p:nvPr>
            <p:ph type="sldNum" sz="quarter" idx="12"/>
          </p:nvPr>
        </p:nvSpPr>
        <p:spPr/>
        <p:txBody>
          <a:bodyPr/>
          <a:lstStyle/>
          <a:p>
            <a:fld id="{8D685F56-DFC1-48DF-BF1B-46D4E2DFC695}" type="slidenum">
              <a:rPr lang="en-ID" smtClean="0"/>
              <a:t>‹#›</a:t>
            </a:fld>
            <a:endParaRPr lang="en-ID"/>
          </a:p>
        </p:txBody>
      </p:sp>
    </p:spTree>
    <p:extLst>
      <p:ext uri="{BB962C8B-B14F-4D97-AF65-F5344CB8AC3E}">
        <p14:creationId xmlns:p14="http://schemas.microsoft.com/office/powerpoint/2010/main" val="262361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EAFB-104D-644E-E7FD-0E786E34A17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6E62270-466C-D716-ECB1-5C4DE10A87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6193E094-827A-537A-8F70-F18DB1EFAF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C24FE6E3-8F9F-C5B3-CAE9-B60DF27466E8}"/>
              </a:ext>
            </a:extLst>
          </p:cNvPr>
          <p:cNvSpPr>
            <a:spLocks noGrp="1"/>
          </p:cNvSpPr>
          <p:nvPr>
            <p:ph type="dt" sz="half" idx="10"/>
          </p:nvPr>
        </p:nvSpPr>
        <p:spPr/>
        <p:txBody>
          <a:bodyPr/>
          <a:lstStyle/>
          <a:p>
            <a:fld id="{AAB5BFB6-9DE6-40BC-B225-98DFFB7CFD53}" type="datetimeFigureOut">
              <a:rPr lang="en-ID" smtClean="0"/>
              <a:t>13/09/2023</a:t>
            </a:fld>
            <a:endParaRPr lang="en-ID"/>
          </a:p>
        </p:txBody>
      </p:sp>
      <p:sp>
        <p:nvSpPr>
          <p:cNvPr id="6" name="Footer Placeholder 5">
            <a:extLst>
              <a:ext uri="{FF2B5EF4-FFF2-40B4-BE49-F238E27FC236}">
                <a16:creationId xmlns:a16="http://schemas.microsoft.com/office/drawing/2014/main" id="{E179FC27-9C9F-A907-8752-DDF9C0FFB33A}"/>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E147145-BE2B-C76D-4B47-CE4B768309D7}"/>
              </a:ext>
            </a:extLst>
          </p:cNvPr>
          <p:cNvSpPr>
            <a:spLocks noGrp="1"/>
          </p:cNvSpPr>
          <p:nvPr>
            <p:ph type="sldNum" sz="quarter" idx="12"/>
          </p:nvPr>
        </p:nvSpPr>
        <p:spPr/>
        <p:txBody>
          <a:bodyPr/>
          <a:lstStyle/>
          <a:p>
            <a:fld id="{8D685F56-DFC1-48DF-BF1B-46D4E2DFC695}" type="slidenum">
              <a:rPr lang="en-ID" smtClean="0"/>
              <a:t>‹#›</a:t>
            </a:fld>
            <a:endParaRPr lang="en-ID"/>
          </a:p>
        </p:txBody>
      </p:sp>
    </p:spTree>
    <p:extLst>
      <p:ext uri="{BB962C8B-B14F-4D97-AF65-F5344CB8AC3E}">
        <p14:creationId xmlns:p14="http://schemas.microsoft.com/office/powerpoint/2010/main" val="4222349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24C72-C418-5B93-963F-42B26FEF9356}"/>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E448B918-8BD9-3AB8-2526-051AF64DF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03A945-B21C-0448-718A-EEECA2D9B3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B0E92A06-1D45-8DCA-3F04-A914F170FC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1579A7-6FAE-DA54-9210-C9466B6C9B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FAE0D9D2-D8F7-C2C0-5E4C-31E66A52B654}"/>
              </a:ext>
            </a:extLst>
          </p:cNvPr>
          <p:cNvSpPr>
            <a:spLocks noGrp="1"/>
          </p:cNvSpPr>
          <p:nvPr>
            <p:ph type="dt" sz="half" idx="10"/>
          </p:nvPr>
        </p:nvSpPr>
        <p:spPr/>
        <p:txBody>
          <a:bodyPr/>
          <a:lstStyle/>
          <a:p>
            <a:fld id="{AAB5BFB6-9DE6-40BC-B225-98DFFB7CFD53}" type="datetimeFigureOut">
              <a:rPr lang="en-ID" smtClean="0"/>
              <a:t>13/09/2023</a:t>
            </a:fld>
            <a:endParaRPr lang="en-ID"/>
          </a:p>
        </p:txBody>
      </p:sp>
      <p:sp>
        <p:nvSpPr>
          <p:cNvPr id="8" name="Footer Placeholder 7">
            <a:extLst>
              <a:ext uri="{FF2B5EF4-FFF2-40B4-BE49-F238E27FC236}">
                <a16:creationId xmlns:a16="http://schemas.microsoft.com/office/drawing/2014/main" id="{125A70D9-1BD1-AF31-8720-577D43D880E8}"/>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F77370E-50F0-19A5-B0E1-03F792BA3DE0}"/>
              </a:ext>
            </a:extLst>
          </p:cNvPr>
          <p:cNvSpPr>
            <a:spLocks noGrp="1"/>
          </p:cNvSpPr>
          <p:nvPr>
            <p:ph type="sldNum" sz="quarter" idx="12"/>
          </p:nvPr>
        </p:nvSpPr>
        <p:spPr/>
        <p:txBody>
          <a:bodyPr/>
          <a:lstStyle/>
          <a:p>
            <a:fld id="{8D685F56-DFC1-48DF-BF1B-46D4E2DFC695}" type="slidenum">
              <a:rPr lang="en-ID" smtClean="0"/>
              <a:t>‹#›</a:t>
            </a:fld>
            <a:endParaRPr lang="en-ID"/>
          </a:p>
        </p:txBody>
      </p:sp>
    </p:spTree>
    <p:extLst>
      <p:ext uri="{BB962C8B-B14F-4D97-AF65-F5344CB8AC3E}">
        <p14:creationId xmlns:p14="http://schemas.microsoft.com/office/powerpoint/2010/main" val="3607959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8780-13CB-D248-FCF0-246F7FC7CBC5}"/>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0C831D8F-9B84-DE31-CDD5-DF526B907BB0}"/>
              </a:ext>
            </a:extLst>
          </p:cNvPr>
          <p:cNvSpPr>
            <a:spLocks noGrp="1"/>
          </p:cNvSpPr>
          <p:nvPr>
            <p:ph type="dt" sz="half" idx="10"/>
          </p:nvPr>
        </p:nvSpPr>
        <p:spPr/>
        <p:txBody>
          <a:bodyPr/>
          <a:lstStyle/>
          <a:p>
            <a:fld id="{AAB5BFB6-9DE6-40BC-B225-98DFFB7CFD53}" type="datetimeFigureOut">
              <a:rPr lang="en-ID" smtClean="0"/>
              <a:t>13/09/2023</a:t>
            </a:fld>
            <a:endParaRPr lang="en-ID"/>
          </a:p>
        </p:txBody>
      </p:sp>
      <p:sp>
        <p:nvSpPr>
          <p:cNvPr id="4" name="Footer Placeholder 3">
            <a:extLst>
              <a:ext uri="{FF2B5EF4-FFF2-40B4-BE49-F238E27FC236}">
                <a16:creationId xmlns:a16="http://schemas.microsoft.com/office/drawing/2014/main" id="{983F8CD8-E859-4450-03BA-26D1E82DD900}"/>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84C50164-2A6B-C9C9-4829-D3B4ABD6D9DE}"/>
              </a:ext>
            </a:extLst>
          </p:cNvPr>
          <p:cNvSpPr>
            <a:spLocks noGrp="1"/>
          </p:cNvSpPr>
          <p:nvPr>
            <p:ph type="sldNum" sz="quarter" idx="12"/>
          </p:nvPr>
        </p:nvSpPr>
        <p:spPr/>
        <p:txBody>
          <a:bodyPr/>
          <a:lstStyle/>
          <a:p>
            <a:fld id="{8D685F56-DFC1-48DF-BF1B-46D4E2DFC695}" type="slidenum">
              <a:rPr lang="en-ID" smtClean="0"/>
              <a:t>‹#›</a:t>
            </a:fld>
            <a:endParaRPr lang="en-ID"/>
          </a:p>
        </p:txBody>
      </p:sp>
    </p:spTree>
    <p:extLst>
      <p:ext uri="{BB962C8B-B14F-4D97-AF65-F5344CB8AC3E}">
        <p14:creationId xmlns:p14="http://schemas.microsoft.com/office/powerpoint/2010/main" val="3057763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7AE6ED-FCA6-343D-E901-0C923013E69B}"/>
              </a:ext>
            </a:extLst>
          </p:cNvPr>
          <p:cNvSpPr>
            <a:spLocks noGrp="1"/>
          </p:cNvSpPr>
          <p:nvPr>
            <p:ph type="dt" sz="half" idx="10"/>
          </p:nvPr>
        </p:nvSpPr>
        <p:spPr/>
        <p:txBody>
          <a:bodyPr/>
          <a:lstStyle/>
          <a:p>
            <a:fld id="{AAB5BFB6-9DE6-40BC-B225-98DFFB7CFD53}" type="datetimeFigureOut">
              <a:rPr lang="en-ID" smtClean="0"/>
              <a:t>13/09/2023</a:t>
            </a:fld>
            <a:endParaRPr lang="en-ID"/>
          </a:p>
        </p:txBody>
      </p:sp>
      <p:sp>
        <p:nvSpPr>
          <p:cNvPr id="3" name="Footer Placeholder 2">
            <a:extLst>
              <a:ext uri="{FF2B5EF4-FFF2-40B4-BE49-F238E27FC236}">
                <a16:creationId xmlns:a16="http://schemas.microsoft.com/office/drawing/2014/main" id="{53474652-32B0-7469-6496-9885C9267F54}"/>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FAAC5B83-D4A6-7E25-32C8-3B58ED4140D0}"/>
              </a:ext>
            </a:extLst>
          </p:cNvPr>
          <p:cNvSpPr>
            <a:spLocks noGrp="1"/>
          </p:cNvSpPr>
          <p:nvPr>
            <p:ph type="sldNum" sz="quarter" idx="12"/>
          </p:nvPr>
        </p:nvSpPr>
        <p:spPr/>
        <p:txBody>
          <a:bodyPr/>
          <a:lstStyle/>
          <a:p>
            <a:fld id="{8D685F56-DFC1-48DF-BF1B-46D4E2DFC695}" type="slidenum">
              <a:rPr lang="en-ID" smtClean="0"/>
              <a:t>‹#›</a:t>
            </a:fld>
            <a:endParaRPr lang="en-ID"/>
          </a:p>
        </p:txBody>
      </p:sp>
    </p:spTree>
    <p:extLst>
      <p:ext uri="{BB962C8B-B14F-4D97-AF65-F5344CB8AC3E}">
        <p14:creationId xmlns:p14="http://schemas.microsoft.com/office/powerpoint/2010/main" val="2119021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0E56D-0939-F929-ABA6-80A70E25FF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618D811D-C486-7015-E21A-BD27057134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1D8E7D47-BC4D-E83C-3F37-AE6EBB1F3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9ADF0-1E57-D824-EBDB-E99DB9799E0D}"/>
              </a:ext>
            </a:extLst>
          </p:cNvPr>
          <p:cNvSpPr>
            <a:spLocks noGrp="1"/>
          </p:cNvSpPr>
          <p:nvPr>
            <p:ph type="dt" sz="half" idx="10"/>
          </p:nvPr>
        </p:nvSpPr>
        <p:spPr/>
        <p:txBody>
          <a:bodyPr/>
          <a:lstStyle/>
          <a:p>
            <a:fld id="{AAB5BFB6-9DE6-40BC-B225-98DFFB7CFD53}" type="datetimeFigureOut">
              <a:rPr lang="en-ID" smtClean="0"/>
              <a:t>13/09/2023</a:t>
            </a:fld>
            <a:endParaRPr lang="en-ID"/>
          </a:p>
        </p:txBody>
      </p:sp>
      <p:sp>
        <p:nvSpPr>
          <p:cNvPr id="6" name="Footer Placeholder 5">
            <a:extLst>
              <a:ext uri="{FF2B5EF4-FFF2-40B4-BE49-F238E27FC236}">
                <a16:creationId xmlns:a16="http://schemas.microsoft.com/office/drawing/2014/main" id="{448DA7CA-1E55-1C9C-8C55-58B1533EDBA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7DF9DBB3-4E30-7E04-74C1-8039E809EFA5}"/>
              </a:ext>
            </a:extLst>
          </p:cNvPr>
          <p:cNvSpPr>
            <a:spLocks noGrp="1"/>
          </p:cNvSpPr>
          <p:nvPr>
            <p:ph type="sldNum" sz="quarter" idx="12"/>
          </p:nvPr>
        </p:nvSpPr>
        <p:spPr/>
        <p:txBody>
          <a:bodyPr/>
          <a:lstStyle/>
          <a:p>
            <a:fld id="{8D685F56-DFC1-48DF-BF1B-46D4E2DFC695}" type="slidenum">
              <a:rPr lang="en-ID" smtClean="0"/>
              <a:t>‹#›</a:t>
            </a:fld>
            <a:endParaRPr lang="en-ID"/>
          </a:p>
        </p:txBody>
      </p:sp>
    </p:spTree>
    <p:extLst>
      <p:ext uri="{BB962C8B-B14F-4D97-AF65-F5344CB8AC3E}">
        <p14:creationId xmlns:p14="http://schemas.microsoft.com/office/powerpoint/2010/main" val="328954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7346-97F3-0B58-BC59-375C59A90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F29DB8CC-64B9-CA53-BC72-945B8B40B0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BC4B691C-2C1E-2612-C643-6F64E7BCCF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0C7D0-FF3F-D799-77C6-15F72EC602E4}"/>
              </a:ext>
            </a:extLst>
          </p:cNvPr>
          <p:cNvSpPr>
            <a:spLocks noGrp="1"/>
          </p:cNvSpPr>
          <p:nvPr>
            <p:ph type="dt" sz="half" idx="10"/>
          </p:nvPr>
        </p:nvSpPr>
        <p:spPr/>
        <p:txBody>
          <a:bodyPr/>
          <a:lstStyle/>
          <a:p>
            <a:fld id="{AAB5BFB6-9DE6-40BC-B225-98DFFB7CFD53}" type="datetimeFigureOut">
              <a:rPr lang="en-ID" smtClean="0"/>
              <a:t>13/09/2023</a:t>
            </a:fld>
            <a:endParaRPr lang="en-ID"/>
          </a:p>
        </p:txBody>
      </p:sp>
      <p:sp>
        <p:nvSpPr>
          <p:cNvPr id="6" name="Footer Placeholder 5">
            <a:extLst>
              <a:ext uri="{FF2B5EF4-FFF2-40B4-BE49-F238E27FC236}">
                <a16:creationId xmlns:a16="http://schemas.microsoft.com/office/drawing/2014/main" id="{20629D7D-7AC5-4F8E-7365-E7A7033FDAF5}"/>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6EA6F27-921A-1721-1563-78474730F53D}"/>
              </a:ext>
            </a:extLst>
          </p:cNvPr>
          <p:cNvSpPr>
            <a:spLocks noGrp="1"/>
          </p:cNvSpPr>
          <p:nvPr>
            <p:ph type="sldNum" sz="quarter" idx="12"/>
          </p:nvPr>
        </p:nvSpPr>
        <p:spPr/>
        <p:txBody>
          <a:bodyPr/>
          <a:lstStyle/>
          <a:p>
            <a:fld id="{8D685F56-DFC1-48DF-BF1B-46D4E2DFC695}" type="slidenum">
              <a:rPr lang="en-ID" smtClean="0"/>
              <a:t>‹#›</a:t>
            </a:fld>
            <a:endParaRPr lang="en-ID"/>
          </a:p>
        </p:txBody>
      </p:sp>
    </p:spTree>
    <p:extLst>
      <p:ext uri="{BB962C8B-B14F-4D97-AF65-F5344CB8AC3E}">
        <p14:creationId xmlns:p14="http://schemas.microsoft.com/office/powerpoint/2010/main" val="1393969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8C13C7-4902-58D6-229A-18F20E77B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990F7338-8365-EA20-81EA-DBAB77909B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605FF93-2AE0-A44B-C97D-AE806DE40C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B5BFB6-9DE6-40BC-B225-98DFFB7CFD53}" type="datetimeFigureOut">
              <a:rPr lang="en-ID" smtClean="0"/>
              <a:t>13/09/2023</a:t>
            </a:fld>
            <a:endParaRPr lang="en-ID"/>
          </a:p>
        </p:txBody>
      </p:sp>
      <p:sp>
        <p:nvSpPr>
          <p:cNvPr id="5" name="Footer Placeholder 4">
            <a:extLst>
              <a:ext uri="{FF2B5EF4-FFF2-40B4-BE49-F238E27FC236}">
                <a16:creationId xmlns:a16="http://schemas.microsoft.com/office/drawing/2014/main" id="{393AB2CC-EFA7-24BC-E534-6805B9FDF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F0CD9F56-B239-6A22-AB1F-7CC5BFA1ED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85F56-DFC1-48DF-BF1B-46D4E2DFC695}" type="slidenum">
              <a:rPr lang="en-ID" smtClean="0"/>
              <a:t>‹#›</a:t>
            </a:fld>
            <a:endParaRPr lang="en-ID"/>
          </a:p>
        </p:txBody>
      </p:sp>
      <p:pic>
        <p:nvPicPr>
          <p:cNvPr id="3074" name="Picture 2" descr="Fakultas Teknologi Informasi Universitas Kristen Maranatha">
            <a:extLst>
              <a:ext uri="{FF2B5EF4-FFF2-40B4-BE49-F238E27FC236}">
                <a16:creationId xmlns:a16="http://schemas.microsoft.com/office/drawing/2014/main" id="{9C104BB4-875D-3AC4-E87F-7BA5A9E34E4A}"/>
              </a:ext>
            </a:extLst>
          </p:cNvPr>
          <p:cNvPicPr>
            <a:picLocks noChangeAspect="1" noChangeArrowheads="1"/>
          </p:cNvPicPr>
          <p:nvPr userDrawn="1"/>
        </p:nvPicPr>
        <p:blipFill>
          <a:blip r:embed="rId1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908774" y="6295905"/>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367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6.xml"/><Relationship Id="rId1" Type="http://schemas.openxmlformats.org/officeDocument/2006/relationships/video" Target="https://www.youtube.com/embed/zbd1H0f7tpg?feature=oembed"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8.sv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7.xml"/><Relationship Id="rId1" Type="http://schemas.openxmlformats.org/officeDocument/2006/relationships/video" Target="https://www.youtube.com/embed/_RWSRBhg1qQ?feature=oembed"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video" Target="https://www.youtube.com/embed/o7HRSaqtYyM?feature=oembed" TargetMode="Externa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7.xml"/><Relationship Id="rId1" Type="http://schemas.openxmlformats.org/officeDocument/2006/relationships/video" Target="https://www.youtube.com/embed/0BacOLUu_RU?feature=oembed" TargetMode="Externa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kb.vex.com/hc/en-us/articles/360041778591-Robot-Features-Robot-Features-VEXcode-VR" TargetMode="External"/><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6.xml"/><Relationship Id="rId1" Type="http://schemas.openxmlformats.org/officeDocument/2006/relationships/video" Target="https://www.youtube.com/embed/_eTBn7DyI6k?feature=oembed" TargetMode="Externa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6.xml"/><Relationship Id="rId1" Type="http://schemas.openxmlformats.org/officeDocument/2006/relationships/video" Target="https://www.youtube.com/embed/Z1tPnniMw70?feature=oembed"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40" name="Rectangle 4139">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098" name="Picture 2" descr="Robot Humanoid - Robot Indonesia">
            <a:extLst>
              <a:ext uri="{FF2B5EF4-FFF2-40B4-BE49-F238E27FC236}">
                <a16:creationId xmlns:a16="http://schemas.microsoft.com/office/drawing/2014/main" id="{5D607DBE-5628-2E41-8214-7914B4F987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a:stretch/>
        </p:blipFill>
        <p:spPr bwMode="auto">
          <a:xfrm>
            <a:off x="-1219" y="-8"/>
            <a:ext cx="12191695" cy="6858000"/>
          </a:xfrm>
          <a:prstGeom prst="rect">
            <a:avLst/>
          </a:prstGeom>
          <a:noFill/>
          <a:extLst>
            <a:ext uri="{909E8E84-426E-40DD-AFC4-6F175D3DCCD1}">
              <a14:hiddenFill xmlns:a14="http://schemas.microsoft.com/office/drawing/2010/main">
                <a:solidFill>
                  <a:srgbClr val="FFFFFF"/>
                </a:solidFill>
              </a14:hiddenFill>
            </a:ext>
          </a:extLst>
        </p:spPr>
      </p:pic>
      <p:sp>
        <p:nvSpPr>
          <p:cNvPr id="4142" name="Freeform: Shape 4141">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81377" y="1386250"/>
            <a:ext cx="4598786" cy="411340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44" name="Freeform: Shape 4143">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9573" y="1494845"/>
            <a:ext cx="4354593" cy="386112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solidFill>
                <a:prstClr val="white"/>
              </a:solidFill>
              <a:latin typeface="Meiryo"/>
            </a:endParaRPr>
          </a:p>
        </p:txBody>
      </p:sp>
      <p:sp>
        <p:nvSpPr>
          <p:cNvPr id="4146" name="Freeform: Shape 4145">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987224" y="1122042"/>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04F73EC-A19D-D9B7-9189-EC53AD130D4C}"/>
              </a:ext>
            </a:extLst>
          </p:cNvPr>
          <p:cNvSpPr>
            <a:spLocks noGrp="1"/>
          </p:cNvSpPr>
          <p:nvPr>
            <p:ph type="ctrTitle"/>
          </p:nvPr>
        </p:nvSpPr>
        <p:spPr>
          <a:xfrm>
            <a:off x="1636511" y="1872171"/>
            <a:ext cx="3555692" cy="1556829"/>
          </a:xfrm>
        </p:spPr>
        <p:txBody>
          <a:bodyPr anchor="b">
            <a:normAutofit/>
          </a:bodyPr>
          <a:lstStyle/>
          <a:p>
            <a:r>
              <a:rPr lang="en-US" sz="2400" b="1" dirty="0">
                <a:solidFill>
                  <a:schemeClr val="tx1">
                    <a:lumMod val="75000"/>
                    <a:lumOff val="25000"/>
                  </a:schemeClr>
                </a:solidFill>
              </a:rPr>
              <a:t>MATRIKULASI MABA 2023</a:t>
            </a:r>
            <a:br>
              <a:rPr lang="en-US" sz="2400" b="1" dirty="0">
                <a:solidFill>
                  <a:schemeClr val="tx1">
                    <a:lumMod val="75000"/>
                    <a:lumOff val="25000"/>
                  </a:schemeClr>
                </a:solidFill>
              </a:rPr>
            </a:br>
            <a:r>
              <a:rPr lang="en-US" sz="2400" b="1" dirty="0">
                <a:solidFill>
                  <a:schemeClr val="tx1">
                    <a:lumMod val="75000"/>
                    <a:lumOff val="25000"/>
                  </a:schemeClr>
                </a:solidFill>
              </a:rPr>
              <a:t>PEMROGRAMAN VISUAL </a:t>
            </a:r>
            <a:br>
              <a:rPr lang="en-US" sz="2400" b="1" dirty="0">
                <a:solidFill>
                  <a:schemeClr val="tx1">
                    <a:lumMod val="75000"/>
                    <a:lumOff val="25000"/>
                  </a:schemeClr>
                </a:solidFill>
              </a:rPr>
            </a:br>
            <a:r>
              <a:rPr lang="en-US" sz="2400" b="1" dirty="0">
                <a:solidFill>
                  <a:schemeClr val="tx1">
                    <a:lumMod val="75000"/>
                    <a:lumOff val="25000"/>
                  </a:schemeClr>
                </a:solidFill>
              </a:rPr>
              <a:t>VR VEX</a:t>
            </a:r>
            <a:endParaRPr lang="en-ID" sz="2400" b="1" dirty="0">
              <a:solidFill>
                <a:schemeClr val="tx1">
                  <a:lumMod val="75000"/>
                  <a:lumOff val="25000"/>
                </a:schemeClr>
              </a:solidFill>
            </a:endParaRPr>
          </a:p>
        </p:txBody>
      </p:sp>
      <p:sp>
        <p:nvSpPr>
          <p:cNvPr id="3" name="Subtitle 2">
            <a:extLst>
              <a:ext uri="{FF2B5EF4-FFF2-40B4-BE49-F238E27FC236}">
                <a16:creationId xmlns:a16="http://schemas.microsoft.com/office/drawing/2014/main" id="{28656589-7262-642A-13A7-4E2C630C6D22}"/>
              </a:ext>
            </a:extLst>
          </p:cNvPr>
          <p:cNvSpPr>
            <a:spLocks noGrp="1"/>
          </p:cNvSpPr>
          <p:nvPr>
            <p:ph type="subTitle" idx="1"/>
          </p:nvPr>
        </p:nvSpPr>
        <p:spPr>
          <a:xfrm>
            <a:off x="1178049" y="3678621"/>
            <a:ext cx="4196591" cy="1058575"/>
          </a:xfrm>
        </p:spPr>
        <p:txBody>
          <a:bodyPr anchor="t">
            <a:normAutofit lnSpcReduction="10000"/>
          </a:bodyPr>
          <a:lstStyle/>
          <a:p>
            <a:r>
              <a:rPr lang="en-US" sz="1800" dirty="0">
                <a:solidFill>
                  <a:schemeClr val="tx1">
                    <a:lumMod val="75000"/>
                    <a:lumOff val="25000"/>
                  </a:schemeClr>
                </a:solidFill>
              </a:rPr>
              <a:t>FAKUTAS TEKNOLOGI INFORMASI</a:t>
            </a:r>
          </a:p>
          <a:p>
            <a:r>
              <a:rPr lang="en-US" sz="1800" dirty="0">
                <a:solidFill>
                  <a:schemeClr val="tx1">
                    <a:lumMod val="75000"/>
                    <a:lumOff val="25000"/>
                  </a:schemeClr>
                </a:solidFill>
              </a:rPr>
              <a:t>UNIVERSITAS KRISTEN MARANATHA</a:t>
            </a:r>
          </a:p>
          <a:p>
            <a:r>
              <a:rPr lang="en-US" sz="1800" dirty="0">
                <a:solidFill>
                  <a:schemeClr val="tx1">
                    <a:lumMod val="75000"/>
                    <a:lumOff val="25000"/>
                  </a:schemeClr>
                </a:solidFill>
              </a:rPr>
              <a:t>14 SEPTEMBER 2023</a:t>
            </a:r>
          </a:p>
          <a:p>
            <a:endParaRPr lang="en-ID" sz="1800" dirty="0">
              <a:solidFill>
                <a:schemeClr val="tx1">
                  <a:lumMod val="75000"/>
                  <a:lumOff val="25000"/>
                </a:schemeClr>
              </a:solidFill>
            </a:endParaRPr>
          </a:p>
        </p:txBody>
      </p:sp>
      <p:grpSp>
        <p:nvGrpSpPr>
          <p:cNvPr id="4148" name="Group 4147">
            <a:extLst>
              <a:ext uri="{FF2B5EF4-FFF2-40B4-BE49-F238E27FC236}">
                <a16:creationId xmlns:a16="http://schemas.microsoft.com/office/drawing/2014/main" id="{06536C0D-2219-44F1-94EC-B9A56501DB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6303" y="1122043"/>
            <a:ext cx="4908132" cy="4613915"/>
            <a:chOff x="6516303" y="1122043"/>
            <a:chExt cx="4908132" cy="4613915"/>
          </a:xfrm>
        </p:grpSpPr>
        <p:sp>
          <p:nvSpPr>
            <p:cNvPr id="4149" name="Freeform: Shape 4148">
              <a:extLst>
                <a:ext uri="{FF2B5EF4-FFF2-40B4-BE49-F238E27FC236}">
                  <a16:creationId xmlns:a16="http://schemas.microsoft.com/office/drawing/2014/main" id="{9DF0CCBF-D7FD-451C-92EB-84C362B69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10901" y="1264257"/>
              <a:ext cx="4534335" cy="423539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50" name="Freeform: Shape 4149">
              <a:extLst>
                <a:ext uri="{FF2B5EF4-FFF2-40B4-BE49-F238E27FC236}">
                  <a16:creationId xmlns:a16="http://schemas.microsoft.com/office/drawing/2014/main" id="{2B1B8EEB-4E8B-43EC-AB8F-F7E2CD968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300000">
              <a:off x="6516303" y="1122043"/>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Content Placeholder 3" descr="VR Stands for Virtual Robot">
            <a:extLst>
              <a:ext uri="{FF2B5EF4-FFF2-40B4-BE49-F238E27FC236}">
                <a16:creationId xmlns:a16="http://schemas.microsoft.com/office/drawing/2014/main" id="{82E82DB7-04C4-22D5-81F8-A16773B1BD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903" r="12372"/>
          <a:stretch/>
        </p:blipFill>
        <p:spPr bwMode="auto">
          <a:xfrm>
            <a:off x="6882275" y="1386254"/>
            <a:ext cx="4228348" cy="3969721"/>
          </a:xfrm>
          <a:custGeom>
            <a:avLst/>
            <a:gdLst/>
            <a:ahLst/>
            <a:cxnLst/>
            <a:rect l="l" t="t" r="r" b="b"/>
            <a:pathLst>
              <a:path w="3952684" h="3588642">
                <a:moveTo>
                  <a:pt x="2262021" y="0"/>
                </a:moveTo>
                <a:cubicBezTo>
                  <a:pt x="2521915" y="0"/>
                  <a:pt x="2761111" y="48268"/>
                  <a:pt x="2973080" y="143330"/>
                </a:cubicBezTo>
                <a:cubicBezTo>
                  <a:pt x="3171733" y="232491"/>
                  <a:pt x="3346211" y="362626"/>
                  <a:pt x="3491678" y="530048"/>
                </a:cubicBezTo>
                <a:cubicBezTo>
                  <a:pt x="3788979" y="872350"/>
                  <a:pt x="3952684" y="1358801"/>
                  <a:pt x="3952684" y="1899831"/>
                </a:cubicBezTo>
                <a:cubicBezTo>
                  <a:pt x="3952684" y="2115686"/>
                  <a:pt x="3889322" y="2288927"/>
                  <a:pt x="3747331" y="2461593"/>
                </a:cubicBezTo>
                <a:cubicBezTo>
                  <a:pt x="3598809" y="2642210"/>
                  <a:pt x="3375643" y="2808567"/>
                  <a:pt x="3139331" y="2984675"/>
                </a:cubicBezTo>
                <a:cubicBezTo>
                  <a:pt x="3095732" y="3017128"/>
                  <a:pt x="3050692" y="3050728"/>
                  <a:pt x="3005652" y="3084736"/>
                </a:cubicBezTo>
                <a:cubicBezTo>
                  <a:pt x="2602495" y="3389096"/>
                  <a:pt x="2308249" y="3588642"/>
                  <a:pt x="1907213" y="3588642"/>
                </a:cubicBezTo>
                <a:cubicBezTo>
                  <a:pt x="1296158" y="3588642"/>
                  <a:pt x="863400" y="3343695"/>
                  <a:pt x="460242" y="2769559"/>
                </a:cubicBezTo>
                <a:cubicBezTo>
                  <a:pt x="407483" y="2694411"/>
                  <a:pt x="355911" y="2626066"/>
                  <a:pt x="306036" y="2560014"/>
                </a:cubicBezTo>
                <a:cubicBezTo>
                  <a:pt x="99326" y="2286139"/>
                  <a:pt x="0" y="2143712"/>
                  <a:pt x="0" y="1899831"/>
                </a:cubicBezTo>
                <a:cubicBezTo>
                  <a:pt x="0" y="1657671"/>
                  <a:pt x="62259" y="1418460"/>
                  <a:pt x="184911" y="1188839"/>
                </a:cubicBezTo>
                <a:cubicBezTo>
                  <a:pt x="304934" y="964216"/>
                  <a:pt x="476527" y="758606"/>
                  <a:pt x="694859" y="577907"/>
                </a:cubicBezTo>
                <a:cubicBezTo>
                  <a:pt x="909458" y="400240"/>
                  <a:pt x="1164345" y="253716"/>
                  <a:pt x="1432127" y="154228"/>
                </a:cubicBezTo>
                <a:cubicBezTo>
                  <a:pt x="1707119" y="51875"/>
                  <a:pt x="1986436" y="0"/>
                  <a:pt x="2262021" y="0"/>
                </a:cubicBezTo>
                <a:close/>
              </a:path>
            </a:pathLst>
          </a:custGeom>
          <a:noFill/>
        </p:spPr>
      </p:pic>
      <p:pic>
        <p:nvPicPr>
          <p:cNvPr id="5" name="Picture 2" descr="Fakultas Teknologi Informasi Universitas Kristen Maranatha">
            <a:extLst>
              <a:ext uri="{FF2B5EF4-FFF2-40B4-BE49-F238E27FC236}">
                <a16:creationId xmlns:a16="http://schemas.microsoft.com/office/drawing/2014/main" id="{020D9AC4-1093-300E-4BC5-8713F81AE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10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16C3AEB-C030-BAD0-46BA-E622DE07EE4E}"/>
              </a:ext>
            </a:extLst>
          </p:cNvPr>
          <p:cNvSpPr>
            <a:spLocks noGrp="1"/>
          </p:cNvSpPr>
          <p:nvPr>
            <p:ph type="title"/>
          </p:nvPr>
        </p:nvSpPr>
        <p:spPr>
          <a:xfrm>
            <a:off x="630936" y="640823"/>
            <a:ext cx="3419856" cy="5583148"/>
          </a:xfrm>
        </p:spPr>
        <p:txBody>
          <a:bodyPr anchor="ctr">
            <a:normAutofit/>
          </a:bodyPr>
          <a:lstStyle/>
          <a:p>
            <a:r>
              <a:rPr lang="en-ID" sz="3800" b="1">
                <a:effectLst/>
                <a:latin typeface="Times New Roman" panose="02020603050405020304" pitchFamily="18" charset="0"/>
                <a:ea typeface="Times New Roman" panose="02020603050405020304" pitchFamily="18" charset="0"/>
                <a:cs typeface="Times New Roman" panose="02020603050405020304" pitchFamily="18" charset="0"/>
              </a:rPr>
              <a:t>Robot Tangan (Manipulator)</a:t>
            </a:r>
            <a:endParaRPr lang="en-ID" sz="3800"/>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blue&#10;&#10;Description automatically generated">
            <a:extLst>
              <a:ext uri="{FF2B5EF4-FFF2-40B4-BE49-F238E27FC236}">
                <a16:creationId xmlns:a16="http://schemas.microsoft.com/office/drawing/2014/main" id="{5938583F-7646-2041-8BDC-2F96595A7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54296" y="630936"/>
            <a:ext cx="5863119" cy="3913632"/>
          </a:xfrm>
          <a:prstGeom prst="rect">
            <a:avLst/>
          </a:prstGeom>
          <a:noFill/>
        </p:spPr>
      </p:pic>
      <p:sp>
        <p:nvSpPr>
          <p:cNvPr id="7" name="Content Placeholder 6">
            <a:extLst>
              <a:ext uri="{FF2B5EF4-FFF2-40B4-BE49-F238E27FC236}">
                <a16:creationId xmlns:a16="http://schemas.microsoft.com/office/drawing/2014/main" id="{881D9808-CAA8-4696-3CC0-828047CB1190}"/>
              </a:ext>
            </a:extLst>
          </p:cNvPr>
          <p:cNvSpPr>
            <a:spLocks noGrp="1"/>
          </p:cNvSpPr>
          <p:nvPr>
            <p:ph idx="1"/>
          </p:nvPr>
        </p:nvSpPr>
        <p:spPr>
          <a:xfrm>
            <a:off x="4654296" y="4798577"/>
            <a:ext cx="6894576" cy="1428487"/>
          </a:xfrm>
        </p:spPr>
        <p:txBody>
          <a:bodyPr anchor="t">
            <a:normAutofit/>
          </a:bodyPr>
          <a:lstStyle/>
          <a:p>
            <a:r>
              <a:rPr lang="en-ID" sz="2200">
                <a:effectLst/>
                <a:latin typeface="Times New Roman" panose="02020603050405020304" pitchFamily="18" charset="0"/>
                <a:ea typeface="Times New Roman" panose="02020603050405020304" pitchFamily="18" charset="0"/>
                <a:cs typeface="Times New Roman" panose="02020603050405020304" pitchFamily="18" charset="0"/>
              </a:rPr>
              <a:t>Robot ini hanya berupa tangan seperti tangan manusia yang fungsinya untuk memegang atau memindahkan barang, contohnya robot las di industri mobil dan robot merakit elektronik.</a:t>
            </a:r>
          </a:p>
          <a:p>
            <a:endParaRPr lang="en-ID" sz="2200"/>
          </a:p>
        </p:txBody>
      </p:sp>
      <p:pic>
        <p:nvPicPr>
          <p:cNvPr id="2" name="Picture 2" descr="Fakultas Teknologi Informasi Universitas Kristen Maranatha">
            <a:extLst>
              <a:ext uri="{FF2B5EF4-FFF2-40B4-BE49-F238E27FC236}">
                <a16:creationId xmlns:a16="http://schemas.microsoft.com/office/drawing/2014/main" id="{9118483F-6334-D060-6ABB-9B65D8E1B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03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indoor, kitchen appliance&#10;&#10;Description automatically generated">
            <a:extLst>
              <a:ext uri="{FF2B5EF4-FFF2-40B4-BE49-F238E27FC236}">
                <a16:creationId xmlns:a16="http://schemas.microsoft.com/office/drawing/2014/main" id="{54E15F80-22F5-64F4-4B92-CD8CF36BBDCC}"/>
              </a:ext>
            </a:extLst>
          </p:cNvPr>
          <p:cNvPicPr>
            <a:picLocks noChangeAspect="1"/>
          </p:cNvPicPr>
          <p:nvPr/>
        </p:nvPicPr>
        <p:blipFill rotWithShape="1">
          <a:blip r:embed="rId2"/>
          <a:srcRect b="2341"/>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6" name="Picture 5" descr="A hand pointing at a screen&#10;&#10;Description automatically generated">
            <a:extLst>
              <a:ext uri="{FF2B5EF4-FFF2-40B4-BE49-F238E27FC236}">
                <a16:creationId xmlns:a16="http://schemas.microsoft.com/office/drawing/2014/main" id="{7E4C15ED-BF7D-18AB-0166-B80E886651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669"/>
          <a:stretch/>
        </p:blipFill>
        <p:spPr bwMode="auto">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a:noFill/>
        </p:spPr>
      </p:pic>
      <p:sp useBgFill="1">
        <p:nvSpPr>
          <p:cNvPr id="20" name="Freeform: Shape 19">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8C7EDC-56BC-BC7A-6EA5-5DDBD8C74579}"/>
              </a:ext>
            </a:extLst>
          </p:cNvPr>
          <p:cNvSpPr>
            <a:spLocks noGrp="1"/>
          </p:cNvSpPr>
          <p:nvPr>
            <p:ph type="title"/>
          </p:nvPr>
        </p:nvSpPr>
        <p:spPr>
          <a:xfrm>
            <a:off x="448056" y="681038"/>
            <a:ext cx="2804504" cy="1325563"/>
          </a:xfrm>
        </p:spPr>
        <p:txBody>
          <a:bodyPr anchor="ctr">
            <a:normAutofit/>
          </a:bodyPr>
          <a:lstStyle/>
          <a:p>
            <a:r>
              <a:rPr kumimoji="0" lang="id-ID" altLang="en-US" sz="2800" b="1" i="0" u="none" strike="noStrike" cap="none" normalizeH="0" baseline="0">
                <a:ln>
                  <a:noFill/>
                </a:ln>
                <a:effectLst/>
                <a:latin typeface="Times New Roman" panose="02020603050405020304" pitchFamily="18" charset="0"/>
                <a:ea typeface="Times New Roman" panose="02020603050405020304" pitchFamily="18" charset="0"/>
                <a:cs typeface="Times New Roman" panose="02020603050405020304" pitchFamily="18" charset="0"/>
              </a:rPr>
              <a:t>Robot Bergerak (Mobile)</a:t>
            </a:r>
            <a:endParaRPr lang="en-ID" sz="2800"/>
          </a:p>
        </p:txBody>
      </p:sp>
      <p:sp>
        <p:nvSpPr>
          <p:cNvPr id="24" name="Rectangle 23">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E5F33856-C194-8BE4-5694-C51064D4914E}"/>
              </a:ext>
            </a:extLst>
          </p:cNvPr>
          <p:cNvSpPr>
            <a:spLocks noGrp="1" noChangeArrowheads="1"/>
          </p:cNvSpPr>
          <p:nvPr>
            <p:ph idx="1"/>
          </p:nvPr>
        </p:nvSpPr>
        <p:spPr bwMode="auto">
          <a:xfrm>
            <a:off x="448056" y="2258171"/>
            <a:ext cx="2804504" cy="391879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id-ID"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Ciri khasnya adalah mempunyai </a:t>
            </a:r>
            <a:r>
              <a:rPr kumimoji="0" lang="id-ID" altLang="en-US" sz="18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aktuator</a:t>
            </a:r>
            <a:r>
              <a:rPr kumimoji="0" lang="id-ID"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berupa roda untuk </a:t>
            </a:r>
            <a:r>
              <a:rPr kumimoji="0" lang="id-ID" altLang="en-US" sz="1800" b="0" i="0" u="none" strike="noStrike" cap="none" normalizeH="0" baseline="0" dirty="0" err="1">
                <a:ln>
                  <a:noFill/>
                </a:ln>
                <a:effectLst/>
                <a:latin typeface="Times New Roman" panose="02020603050405020304" pitchFamily="18" charset="0"/>
                <a:ea typeface="Times New Roman" panose="02020603050405020304" pitchFamily="18" charset="0"/>
                <a:cs typeface="Times New Roman" panose="02020603050405020304" pitchFamily="18" charset="0"/>
              </a:rPr>
              <a:t>menggerakan</a:t>
            </a:r>
            <a:r>
              <a:rPr kumimoji="0" lang="id-ID" altLang="en-US" sz="18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keseluruhan badan robot tersebut sehingga robot dalam melakukan perpindahan posisi dari satu titik ke titik yang lain.  </a:t>
            </a:r>
            <a:endParaRPr kumimoji="0" lang="id-ID" altLang="en-US" sz="1800" b="0" i="0" u="none" strike="noStrike" cap="none" normalizeH="0" baseline="0" dirty="0">
              <a:ln>
                <a:noFill/>
              </a:ln>
              <a:effectLst/>
              <a:latin typeface="Arial" panose="020B0604020202020204" pitchFamily="34" charset="0"/>
            </a:endParaRPr>
          </a:p>
        </p:txBody>
      </p:sp>
      <p:pic>
        <p:nvPicPr>
          <p:cNvPr id="3" name="Picture 2" descr="Fakultas Teknologi Informasi Universitas Kristen Maranatha">
            <a:extLst>
              <a:ext uri="{FF2B5EF4-FFF2-40B4-BE49-F238E27FC236}">
                <a16:creationId xmlns:a16="http://schemas.microsoft.com/office/drawing/2014/main" id="{64CE08A8-B19E-4795-F8A4-4BCA410CF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73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VR Stands for Virtual Robot">
            <a:extLst>
              <a:ext uri="{FF2B5EF4-FFF2-40B4-BE49-F238E27FC236}">
                <a16:creationId xmlns:a16="http://schemas.microsoft.com/office/drawing/2014/main" id="{6D07CBDB-9A38-C367-4044-595D700A6A1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054871" y="228600"/>
            <a:ext cx="10006057" cy="4953000"/>
          </a:xfrm>
          <a:prstGeom prst="rect">
            <a:avLst/>
          </a:prstGeom>
          <a:noFill/>
        </p:spPr>
      </p:pic>
      <p:pic>
        <p:nvPicPr>
          <p:cNvPr id="2" name="Picture 2" descr="Fakultas Teknologi Informasi Universitas Kristen Maranatha">
            <a:extLst>
              <a:ext uri="{FF2B5EF4-FFF2-40B4-BE49-F238E27FC236}">
                <a16:creationId xmlns:a16="http://schemas.microsoft.com/office/drawing/2014/main" id="{41ECD48C-3572-8037-0AB2-3353EB786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624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3ED7-ED53-250D-1BBA-D6851BABC3B9}"/>
              </a:ext>
            </a:extLst>
          </p:cNvPr>
          <p:cNvSpPr>
            <a:spLocks noGrp="1"/>
          </p:cNvSpPr>
          <p:nvPr>
            <p:ph type="title"/>
          </p:nvPr>
        </p:nvSpPr>
        <p:spPr/>
        <p:txBody>
          <a:bodyPr/>
          <a:lstStyle/>
          <a:p>
            <a:endParaRPr lang="en-ID"/>
          </a:p>
        </p:txBody>
      </p:sp>
      <p:pic>
        <p:nvPicPr>
          <p:cNvPr id="3" name="Online Media 2" title="Makeblock mBot Neo - Smart coding robot kit for STEM education">
            <a:hlinkClick r:id="" action="ppaction://media"/>
            <a:extLst>
              <a:ext uri="{FF2B5EF4-FFF2-40B4-BE49-F238E27FC236}">
                <a16:creationId xmlns:a16="http://schemas.microsoft.com/office/drawing/2014/main" id="{339E9B0A-8FDC-C987-A3D4-852D1BD75C46}"/>
              </a:ext>
            </a:extLst>
          </p:cNvPr>
          <p:cNvPicPr>
            <a:picLocks noRot="1" noChangeAspect="1"/>
          </p:cNvPicPr>
          <p:nvPr>
            <a:videoFile r:link="rId1"/>
          </p:nvPr>
        </p:nvPicPr>
        <p:blipFill>
          <a:blip r:embed="rId3"/>
          <a:stretch>
            <a:fillRect/>
          </a:stretch>
        </p:blipFill>
        <p:spPr>
          <a:xfrm>
            <a:off x="0" y="-15240"/>
            <a:ext cx="12165027" cy="6873240"/>
          </a:xfrm>
          <a:prstGeom prst="rect">
            <a:avLst/>
          </a:prstGeom>
        </p:spPr>
      </p:pic>
      <p:pic>
        <p:nvPicPr>
          <p:cNvPr id="4" name="Picture 2" descr="Fakultas Teknologi Informasi Universitas Kristen Maranatha">
            <a:extLst>
              <a:ext uri="{FF2B5EF4-FFF2-40B4-BE49-F238E27FC236}">
                <a16:creationId xmlns:a16="http://schemas.microsoft.com/office/drawing/2014/main" id="{ACBA8E8B-6467-B885-3F1E-8E88BDAC7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29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AFC23-55CB-ABA1-3C7C-9EFD63DBE4F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effectLst/>
                <a:latin typeface="+mj-lt"/>
                <a:ea typeface="+mj-ea"/>
                <a:cs typeface="+mj-cs"/>
              </a:rPr>
              <a:t>Bagaimana memprogram Robot?</a:t>
            </a:r>
            <a:endParaRPr lang="en-US" sz="400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FBAFABA6-4602-8C32-88EA-B7C2350D6440}"/>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lang="en-US" sz="2000" kern="1200">
                <a:solidFill>
                  <a:srgbClr val="FFFFFF"/>
                </a:solidFill>
                <a:effectLst/>
                <a:latin typeface="+mn-lt"/>
                <a:ea typeface="+mn-ea"/>
                <a:cs typeface="+mn-cs"/>
              </a:rPr>
              <a:t>VR.VEX.Com.</a:t>
            </a:r>
            <a:endParaRPr lang="en-US" sz="2000" kern="1200">
              <a:solidFill>
                <a:srgbClr val="FFFFFF"/>
              </a:solidFill>
              <a:latin typeface="+mn-lt"/>
              <a:ea typeface="+mn-ea"/>
              <a:cs typeface="+mn-cs"/>
            </a:endParaRPr>
          </a:p>
        </p:txBody>
      </p:sp>
      <p:pic>
        <p:nvPicPr>
          <p:cNvPr id="4" name="Picture 3" descr="Graphical user interface, text, application&#10;&#10;Description automatically generated">
            <a:extLst>
              <a:ext uri="{FF2B5EF4-FFF2-40B4-BE49-F238E27FC236}">
                <a16:creationId xmlns:a16="http://schemas.microsoft.com/office/drawing/2014/main" id="{4B917AA0-23E0-F222-643D-08D2569C9A54}"/>
              </a:ext>
            </a:extLst>
          </p:cNvPr>
          <p:cNvPicPr>
            <a:picLocks noChangeAspect="1"/>
          </p:cNvPicPr>
          <p:nvPr/>
        </p:nvPicPr>
        <p:blipFill>
          <a:blip r:embed="rId2"/>
          <a:stretch>
            <a:fillRect/>
          </a:stretch>
        </p:blipFill>
        <p:spPr>
          <a:xfrm>
            <a:off x="1409514" y="1966293"/>
            <a:ext cx="9372970" cy="4452160"/>
          </a:xfrm>
          <a:prstGeom prst="rect">
            <a:avLst/>
          </a:prstGeom>
        </p:spPr>
      </p:pic>
      <p:pic>
        <p:nvPicPr>
          <p:cNvPr id="5" name="Picture 2" descr="Fakultas Teknologi Informasi Universitas Kristen Maranatha">
            <a:extLst>
              <a:ext uri="{FF2B5EF4-FFF2-40B4-BE49-F238E27FC236}">
                <a16:creationId xmlns:a16="http://schemas.microsoft.com/office/drawing/2014/main" id="{C9A2A871-DA0A-C3C2-3D1D-5C545A93E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559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67896-70CD-4134-C7C4-F0A9B8663C73}"/>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rPr>
              <a:t>LOGIKA PERMROGRAMAN ROBOTIKA</a:t>
            </a:r>
            <a:endParaRPr lang="en-ID" sz="3200" dirty="0">
              <a:solidFill>
                <a:schemeClr val="bg1"/>
              </a:solidFill>
            </a:endParaRPr>
          </a:p>
        </p:txBody>
      </p:sp>
      <p:pic>
        <p:nvPicPr>
          <p:cNvPr id="3" name="Picture 2" descr="A group of colorful circles with text&#10;&#10;Description automatically generated">
            <a:extLst>
              <a:ext uri="{FF2B5EF4-FFF2-40B4-BE49-F238E27FC236}">
                <a16:creationId xmlns:a16="http://schemas.microsoft.com/office/drawing/2014/main" id="{1BF6CC08-C3FC-E912-60FF-002229816B44}"/>
              </a:ext>
            </a:extLst>
          </p:cNvPr>
          <p:cNvPicPr>
            <a:picLocks noChangeAspect="1"/>
          </p:cNvPicPr>
          <p:nvPr/>
        </p:nvPicPr>
        <p:blipFill>
          <a:blip r:embed="rId2"/>
          <a:stretch>
            <a:fillRect/>
          </a:stretch>
        </p:blipFill>
        <p:spPr>
          <a:xfrm>
            <a:off x="1446054" y="1675227"/>
            <a:ext cx="9299891" cy="4394199"/>
          </a:xfrm>
          <a:prstGeom prst="rect">
            <a:avLst/>
          </a:prstGeom>
        </p:spPr>
      </p:pic>
      <p:pic>
        <p:nvPicPr>
          <p:cNvPr id="4" name="Picture 2" descr="Fakultas Teknologi Informasi Universitas Kristen Maranatha">
            <a:extLst>
              <a:ext uri="{FF2B5EF4-FFF2-40B4-BE49-F238E27FC236}">
                <a16:creationId xmlns:a16="http://schemas.microsoft.com/office/drawing/2014/main" id="{32830E20-9B18-8718-8105-D59D31482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826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E8C8C-9CF0-4993-AF4B-64E225A7959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spc="-150" dirty="0">
                <a:solidFill>
                  <a:schemeClr val="tx1"/>
                </a:solidFill>
                <a:latin typeface="+mj-lt"/>
                <a:ea typeface="+mj-ea"/>
                <a:cs typeface="+mj-cs"/>
              </a:rPr>
              <a:t>1. </a:t>
            </a:r>
            <a:r>
              <a:rPr lang="en-US" sz="5100" kern="1200" spc="-150" dirty="0" err="1">
                <a:solidFill>
                  <a:schemeClr val="tx1"/>
                </a:solidFill>
                <a:latin typeface="+mj-lt"/>
                <a:ea typeface="+mj-ea"/>
                <a:cs typeface="+mj-cs"/>
              </a:rPr>
              <a:t>Algoritma</a:t>
            </a:r>
            <a:r>
              <a:rPr lang="en-US" sz="5100" kern="1200" spc="-150" dirty="0">
                <a:solidFill>
                  <a:schemeClr val="tx1"/>
                </a:solidFill>
                <a:latin typeface="+mj-lt"/>
                <a:ea typeface="+mj-ea"/>
                <a:cs typeface="+mj-cs"/>
              </a:rPr>
              <a:t> Sequence</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C9CABE2-7D8C-41D7-A5CF-9F2A01B26770}"/>
              </a:ext>
            </a:extLst>
          </p:cNvPr>
          <p:cNvPicPr>
            <a:picLocks noChangeAspect="1"/>
          </p:cNvPicPr>
          <p:nvPr/>
        </p:nvPicPr>
        <p:blipFill>
          <a:blip r:embed="rId2"/>
          <a:stretch>
            <a:fillRect/>
          </a:stretch>
        </p:blipFill>
        <p:spPr>
          <a:xfrm>
            <a:off x="4654296" y="1146376"/>
            <a:ext cx="7214616" cy="4537815"/>
          </a:xfrm>
          <a:prstGeom prst="rect">
            <a:avLst/>
          </a:prstGeom>
        </p:spPr>
      </p:pic>
      <p:pic>
        <p:nvPicPr>
          <p:cNvPr id="3" name="Picture 2" descr="Fakultas Teknologi Informasi Universitas Kristen Maranatha">
            <a:extLst>
              <a:ext uri="{FF2B5EF4-FFF2-40B4-BE49-F238E27FC236}">
                <a16:creationId xmlns:a16="http://schemas.microsoft.com/office/drawing/2014/main" id="{819D1D15-7C07-39FE-61D1-F81DB6DCE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47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B7F88C-A766-F418-A157-5CB34A5DE44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err="1">
                <a:solidFill>
                  <a:schemeClr val="bg1"/>
                </a:solidFill>
                <a:effectLst/>
                <a:latin typeface="+mj-lt"/>
                <a:ea typeface="+mj-ea"/>
                <a:cs typeface="+mj-cs"/>
              </a:rPr>
              <a:t>Tataletak</a:t>
            </a:r>
            <a:r>
              <a:rPr lang="en-US" kern="1200" dirty="0">
                <a:solidFill>
                  <a:schemeClr val="bg1"/>
                </a:solidFill>
                <a:effectLst/>
                <a:latin typeface="+mj-lt"/>
                <a:ea typeface="+mj-ea"/>
                <a:cs typeface="+mj-cs"/>
              </a:rPr>
              <a:t> </a:t>
            </a:r>
            <a:r>
              <a:rPr lang="en-US" kern="1200" dirty="0" err="1">
                <a:solidFill>
                  <a:schemeClr val="bg1"/>
                </a:solidFill>
                <a:effectLst/>
                <a:latin typeface="+mj-lt"/>
                <a:ea typeface="+mj-ea"/>
                <a:cs typeface="+mj-cs"/>
              </a:rPr>
              <a:t>fungsi-fungsi</a:t>
            </a:r>
            <a:r>
              <a:rPr lang="en-US" kern="1200" dirty="0">
                <a:solidFill>
                  <a:schemeClr val="bg1"/>
                </a:solidFill>
                <a:effectLst/>
                <a:latin typeface="+mj-lt"/>
                <a:ea typeface="+mj-ea"/>
                <a:cs typeface="+mj-cs"/>
              </a:rPr>
              <a:t> pada </a:t>
            </a:r>
            <a:r>
              <a:rPr lang="en-US" kern="1200" dirty="0" err="1">
                <a:solidFill>
                  <a:schemeClr val="bg1"/>
                </a:solidFill>
                <a:effectLst/>
                <a:latin typeface="+mj-lt"/>
                <a:ea typeface="+mj-ea"/>
                <a:cs typeface="+mj-cs"/>
              </a:rPr>
              <a:t>VRVex</a:t>
            </a:r>
            <a:r>
              <a:rPr lang="en-US" kern="1200" dirty="0">
                <a:solidFill>
                  <a:schemeClr val="bg1"/>
                </a:solidFill>
                <a:effectLst/>
                <a:latin typeface="+mj-lt"/>
                <a:ea typeface="+mj-ea"/>
                <a:cs typeface="+mj-cs"/>
              </a:rPr>
              <a:t> (Zakaria, 2023)</a:t>
            </a:r>
            <a:endParaRPr lang="en-US" kern="1200" dirty="0">
              <a:solidFill>
                <a:schemeClr val="bg1"/>
              </a:solidFill>
              <a:latin typeface="+mj-lt"/>
              <a:ea typeface="+mj-ea"/>
              <a:cs typeface="+mj-cs"/>
            </a:endParaRPr>
          </a:p>
        </p:txBody>
      </p:sp>
      <p:pic>
        <p:nvPicPr>
          <p:cNvPr id="5" name="Picture Placeholder 4" descr="A screenshot of a computer&#10;&#10;Description automatically generated">
            <a:extLst>
              <a:ext uri="{FF2B5EF4-FFF2-40B4-BE49-F238E27FC236}">
                <a16:creationId xmlns:a16="http://schemas.microsoft.com/office/drawing/2014/main" id="{3CAC2CD8-573F-AB8A-DAE3-F937F06DDDAE}"/>
              </a:ext>
            </a:extLst>
          </p:cNvPr>
          <p:cNvPicPr>
            <a:picLocks noGrp="1" noChangeAspect="1"/>
          </p:cNvPicPr>
          <p:nvPr>
            <p:ph type="pic" idx="1"/>
          </p:nvPr>
        </p:nvPicPr>
        <p:blipFill>
          <a:blip r:embed="rId2"/>
          <a:stretch/>
        </p:blipFill>
        <p:spPr>
          <a:xfrm>
            <a:off x="1745307" y="1675227"/>
            <a:ext cx="8701385" cy="4394199"/>
          </a:xfrm>
          <a:prstGeom prst="rect">
            <a:avLst/>
          </a:prstGeom>
        </p:spPr>
      </p:pic>
      <p:pic>
        <p:nvPicPr>
          <p:cNvPr id="3" name="Picture 2" descr="Fakultas Teknologi Informasi Universitas Kristen Maranatha">
            <a:extLst>
              <a:ext uri="{FF2B5EF4-FFF2-40B4-BE49-F238E27FC236}">
                <a16:creationId xmlns:a16="http://schemas.microsoft.com/office/drawing/2014/main" id="{6F8F8A11-79B3-062B-224F-90EC9FDC0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47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71B78-D73D-772B-CC64-BDCB52160A6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dirty="0">
                <a:solidFill>
                  <a:schemeClr val="bg1"/>
                </a:solidFill>
              </a:rPr>
              <a:t>MEMILIH PLAYGROUND</a:t>
            </a:r>
            <a:endParaRPr lang="en-US" kern="1200" dirty="0">
              <a:solidFill>
                <a:schemeClr val="bg1"/>
              </a:solidFill>
              <a:latin typeface="+mj-lt"/>
              <a:ea typeface="+mj-ea"/>
              <a:cs typeface="+mj-cs"/>
            </a:endParaRPr>
          </a:p>
        </p:txBody>
      </p:sp>
      <p:pic>
        <p:nvPicPr>
          <p:cNvPr id="5" name="Picture Placeholder 4" descr="Graphical user interface&#10;&#10;Description automatically generated with medium confidence">
            <a:extLst>
              <a:ext uri="{FF2B5EF4-FFF2-40B4-BE49-F238E27FC236}">
                <a16:creationId xmlns:a16="http://schemas.microsoft.com/office/drawing/2014/main" id="{DACC427A-D9BB-6264-B48A-96D2D62E057D}"/>
              </a:ext>
            </a:extLst>
          </p:cNvPr>
          <p:cNvPicPr>
            <a:picLocks noGrp="1" noChangeAspect="1"/>
          </p:cNvPicPr>
          <p:nvPr>
            <p:ph type="pic" idx="1"/>
          </p:nvPr>
        </p:nvPicPr>
        <p:blipFill>
          <a:blip r:embed="rId2"/>
          <a:stretch/>
        </p:blipFill>
        <p:spPr>
          <a:xfrm>
            <a:off x="1701799" y="1675227"/>
            <a:ext cx="8788401" cy="4394199"/>
          </a:xfrm>
          <a:prstGeom prst="rect">
            <a:avLst/>
          </a:prstGeom>
        </p:spPr>
      </p:pic>
      <p:pic>
        <p:nvPicPr>
          <p:cNvPr id="3" name="Picture 2" descr="Fakultas Teknologi Informasi Universitas Kristen Maranatha">
            <a:extLst>
              <a:ext uri="{FF2B5EF4-FFF2-40B4-BE49-F238E27FC236}">
                <a16:creationId xmlns:a16="http://schemas.microsoft.com/office/drawing/2014/main" id="{AB7B9AB3-E4C2-5D5F-B9F9-C2D6531B7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43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D9EF192-3514-D365-A093-A083A348B85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b="1" kern="1200">
                <a:solidFill>
                  <a:srgbClr val="FFFFFF"/>
                </a:solidFill>
                <a:latin typeface="+mj-lt"/>
                <a:ea typeface="+mj-ea"/>
                <a:cs typeface="+mj-cs"/>
              </a:rPr>
              <a:t>Menggerakkan Maju-Mundur, Belok Kiri-Kanan, Berhenti</a:t>
            </a:r>
            <a:endParaRPr lang="en-US" sz="3300" kern="1200">
              <a:solidFill>
                <a:srgbClr val="FFFFFF"/>
              </a:solidFill>
              <a:latin typeface="+mj-lt"/>
              <a:ea typeface="+mj-ea"/>
              <a:cs typeface="+mj-cs"/>
            </a:endParaRPr>
          </a:p>
        </p:txBody>
      </p:sp>
      <p:pic>
        <p:nvPicPr>
          <p:cNvPr id="3073" name="Picture 55" descr="Graphical user interface, text, application, chat or text message&#10;&#10;Description automatically generated">
            <a:extLst>
              <a:ext uri="{FF2B5EF4-FFF2-40B4-BE49-F238E27FC236}">
                <a16:creationId xmlns:a16="http://schemas.microsoft.com/office/drawing/2014/main" id="{9E48C9B4-1E73-D900-F1AA-53D974D4DF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25569" y="643466"/>
            <a:ext cx="3884194" cy="55687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akultas Teknologi Informasi Universitas Kristen Maranatha">
            <a:extLst>
              <a:ext uri="{FF2B5EF4-FFF2-40B4-BE49-F238E27FC236}">
                <a16:creationId xmlns:a16="http://schemas.microsoft.com/office/drawing/2014/main" id="{3C762145-F66B-073F-0FC0-CF229EA6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795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standing in front of a large screen">
            <a:extLst>
              <a:ext uri="{FF2B5EF4-FFF2-40B4-BE49-F238E27FC236}">
                <a16:creationId xmlns:a16="http://schemas.microsoft.com/office/drawing/2014/main" id="{FF13FFDA-2846-FC2E-0CD2-03DB934D937C}"/>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0" y="1318"/>
            <a:ext cx="12192000" cy="6855363"/>
          </a:xfrm>
          <a:prstGeom prst="rect">
            <a:avLst/>
          </a:prstGeom>
        </p:spPr>
      </p:pic>
      <p:pic>
        <p:nvPicPr>
          <p:cNvPr id="2" name="Picture 2" descr="Fakultas Teknologi Informasi Universitas Kristen Maranatha">
            <a:extLst>
              <a:ext uri="{FF2B5EF4-FFF2-40B4-BE49-F238E27FC236}">
                <a16:creationId xmlns:a16="http://schemas.microsoft.com/office/drawing/2014/main" id="{7E529698-D91E-7AA3-3009-28130ED3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358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57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application&#10;&#10;Description automatically generated">
            <a:extLst>
              <a:ext uri="{FF2B5EF4-FFF2-40B4-BE49-F238E27FC236}">
                <a16:creationId xmlns:a16="http://schemas.microsoft.com/office/drawing/2014/main" id="{94B19948-0C16-A98A-E2EB-A8E4BFC7D50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187570" y="643467"/>
            <a:ext cx="9816859" cy="5571066"/>
          </a:xfrm>
          <a:prstGeom prst="rect">
            <a:avLst/>
          </a:prstGeom>
          <a:noFill/>
        </p:spPr>
      </p:pic>
      <p:pic>
        <p:nvPicPr>
          <p:cNvPr id="2" name="Picture 2" descr="Fakultas Teknologi Informasi Universitas Kristen Maranatha">
            <a:extLst>
              <a:ext uri="{FF2B5EF4-FFF2-40B4-BE49-F238E27FC236}">
                <a16:creationId xmlns:a16="http://schemas.microsoft.com/office/drawing/2014/main" id="{DF0EEE27-4FFF-A276-6858-6562C6F15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25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110A1A-25D6-FCE7-6B88-EF3AF1A667FC}"/>
              </a:ext>
            </a:extLst>
          </p:cNvPr>
          <p:cNvSpPr>
            <a:spLocks noGrp="1"/>
          </p:cNvSpPr>
          <p:nvPr>
            <p:ph type="title"/>
          </p:nvPr>
        </p:nvSpPr>
        <p:spPr>
          <a:xfrm>
            <a:off x="466722" y="586855"/>
            <a:ext cx="3201366" cy="3387497"/>
          </a:xfrm>
        </p:spPr>
        <p:txBody>
          <a:bodyPr anchor="b">
            <a:normAutofit/>
          </a:bodyPr>
          <a:lstStyle/>
          <a:p>
            <a:pPr marL="342900" lvl="0" indent="-342900" algn="r">
              <a:spcBef>
                <a:spcPts val="1800"/>
              </a:spcBef>
              <a:spcAft>
                <a:spcPts val="600"/>
              </a:spcAft>
              <a:buFont typeface="+mj-lt"/>
              <a:buAutoNum type="alphaUcPeriod"/>
            </a:pPr>
            <a:r>
              <a:rPr lang="en-US" sz="3100" b="1">
                <a:solidFill>
                  <a:srgbClr val="FFFFFF"/>
                </a:solidFill>
                <a:effectLst/>
                <a:latin typeface="Arial" panose="020B0604020202020204" pitchFamily="34" charset="0"/>
              </a:rPr>
              <a:t>LATIHAN MEMBUAT PROGRAM ROBOT SEDERHANA</a:t>
            </a:r>
            <a:endParaRPr lang="en-ID" sz="3100" b="1">
              <a:solidFill>
                <a:srgbClr val="FFFFFF"/>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3453C98-E2E9-4E71-AA29-9D7E864CD737}"/>
              </a:ext>
            </a:extLst>
          </p:cNvPr>
          <p:cNvSpPr>
            <a:spLocks noGrp="1"/>
          </p:cNvSpPr>
          <p:nvPr>
            <p:ph idx="1"/>
          </p:nvPr>
        </p:nvSpPr>
        <p:spPr>
          <a:xfrm>
            <a:off x="4810259" y="649480"/>
            <a:ext cx="6555347" cy="5546047"/>
          </a:xfrm>
        </p:spPr>
        <p:txBody>
          <a:bodyPr anchor="ctr">
            <a:normAutofit/>
          </a:bodyPr>
          <a:lstStyle/>
          <a:p>
            <a:pPr indent="228600"/>
            <a:r>
              <a:rPr lang="en-US" sz="2000" dirty="0" err="1">
                <a:effectLst/>
                <a:latin typeface="Arial" panose="020B0604020202020204" pitchFamily="34" charset="0"/>
                <a:ea typeface="Arial" panose="020B0604020202020204" pitchFamily="34" charset="0"/>
              </a:rPr>
              <a:t>Algoritma</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sebagai</a:t>
            </a:r>
            <a:r>
              <a:rPr lang="en-US" sz="2000" dirty="0">
                <a:effectLst/>
                <a:latin typeface="Arial" panose="020B0604020202020204" pitchFamily="34" charset="0"/>
                <a:ea typeface="Arial" panose="020B0604020202020204" pitchFamily="34" charset="0"/>
              </a:rPr>
              <a:t> berikut :</a:t>
            </a:r>
            <a:endParaRPr lang="en-ID" sz="2000" dirty="0">
              <a:effectLst/>
              <a:latin typeface="Arial" panose="020B0604020202020204" pitchFamily="34" charset="0"/>
              <a:ea typeface="Arial" panose="020B0604020202020204" pitchFamily="34" charset="0"/>
            </a:endParaRPr>
          </a:p>
          <a:p>
            <a:pPr marL="742950" lvl="1" indent="-285750">
              <a:buFont typeface="+mj-lt"/>
              <a:buAutoNum type="arabicPeriod"/>
            </a:pPr>
            <a:r>
              <a:rPr lang="en-US" sz="2000" dirty="0">
                <a:effectLst/>
                <a:highlight>
                  <a:srgbClr val="FFFF00"/>
                </a:highlight>
                <a:latin typeface="Arial" panose="020B0604020202020204" pitchFamily="34" charset="0"/>
                <a:ea typeface="Arial" panose="020B0604020202020204" pitchFamily="34" charset="0"/>
              </a:rPr>
              <a:t>Mulai</a:t>
            </a:r>
            <a:endParaRPr lang="en-ID" sz="2000" dirty="0">
              <a:effectLst/>
              <a:latin typeface="Arial" panose="020B0604020202020204" pitchFamily="34" charset="0"/>
              <a:ea typeface="Arial" panose="020B0604020202020204" pitchFamily="34" charset="0"/>
            </a:endParaRPr>
          </a:p>
          <a:p>
            <a:pPr marL="742950" lvl="1" indent="-285750">
              <a:buFont typeface="+mj-lt"/>
              <a:buAutoNum type="arabicPeriod"/>
            </a:pPr>
            <a:r>
              <a:rPr lang="en-US" sz="2000" dirty="0" err="1">
                <a:effectLst/>
                <a:latin typeface="Arial" panose="020B0604020202020204" pitchFamily="34" charset="0"/>
                <a:ea typeface="Arial" panose="020B0604020202020204" pitchFamily="34" charset="0"/>
              </a:rPr>
              <a:t>Maju</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ke</a:t>
            </a:r>
            <a:r>
              <a:rPr lang="en-US" sz="2000" dirty="0">
                <a:effectLst/>
                <a:latin typeface="Arial" panose="020B0604020202020204" pitchFamily="34" charset="0"/>
                <a:ea typeface="Arial" panose="020B0604020202020204" pitchFamily="34" charset="0"/>
              </a:rPr>
              <a:t> depan </a:t>
            </a:r>
            <a:r>
              <a:rPr lang="en-US" sz="2000" dirty="0" err="1">
                <a:effectLst/>
                <a:latin typeface="Arial" panose="020B0604020202020204" pitchFamily="34" charset="0"/>
                <a:ea typeface="Arial" panose="020B0604020202020204" pitchFamily="34" charset="0"/>
              </a:rPr>
              <a:t>sejauh</a:t>
            </a:r>
            <a:r>
              <a:rPr lang="en-US" sz="2000" dirty="0">
                <a:effectLst/>
                <a:latin typeface="Arial" panose="020B0604020202020204" pitchFamily="34" charset="0"/>
                <a:ea typeface="Arial" panose="020B0604020202020204" pitchFamily="34" charset="0"/>
              </a:rPr>
              <a:t> 1800 mm</a:t>
            </a:r>
            <a:endParaRPr lang="en-ID" sz="2000" dirty="0">
              <a:effectLst/>
              <a:latin typeface="Arial" panose="020B0604020202020204" pitchFamily="34" charset="0"/>
              <a:ea typeface="Arial" panose="020B0604020202020204" pitchFamily="34" charset="0"/>
            </a:endParaRPr>
          </a:p>
          <a:p>
            <a:pPr marL="742950" lvl="1" indent="-285750">
              <a:buFont typeface="+mj-lt"/>
              <a:buAutoNum type="arabicPeriod"/>
            </a:pPr>
            <a:r>
              <a:rPr lang="en-US" sz="2000" dirty="0" err="1">
                <a:effectLst/>
                <a:latin typeface="Arial" panose="020B0604020202020204" pitchFamily="34" charset="0"/>
                <a:ea typeface="Arial" panose="020B0604020202020204" pitchFamily="34" charset="0"/>
              </a:rPr>
              <a:t>Belok</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kanan</a:t>
            </a:r>
            <a:r>
              <a:rPr lang="en-US" sz="2000" dirty="0">
                <a:effectLst/>
                <a:latin typeface="Arial" panose="020B0604020202020204" pitchFamily="34" charset="0"/>
                <a:ea typeface="Arial" panose="020B0604020202020204" pitchFamily="34" charset="0"/>
              </a:rPr>
              <a:t> 90 </a:t>
            </a:r>
            <a:r>
              <a:rPr lang="en-US" sz="2000" dirty="0" err="1">
                <a:effectLst/>
                <a:latin typeface="Arial" panose="020B0604020202020204" pitchFamily="34" charset="0"/>
                <a:ea typeface="Arial" panose="020B0604020202020204" pitchFamily="34" charset="0"/>
              </a:rPr>
              <a:t>derajat</a:t>
            </a:r>
            <a:endParaRPr lang="en-ID" sz="2000" dirty="0">
              <a:effectLst/>
              <a:latin typeface="Arial" panose="020B0604020202020204" pitchFamily="34" charset="0"/>
              <a:ea typeface="Arial" panose="020B0604020202020204" pitchFamily="34" charset="0"/>
            </a:endParaRPr>
          </a:p>
          <a:p>
            <a:pPr marL="742950" lvl="1" indent="-285750">
              <a:buFont typeface="+mj-lt"/>
              <a:buAutoNum type="arabicPeriod"/>
            </a:pPr>
            <a:r>
              <a:rPr lang="en-US" sz="2000" dirty="0" err="1">
                <a:effectLst/>
                <a:latin typeface="Arial" panose="020B0604020202020204" pitchFamily="34" charset="0"/>
                <a:ea typeface="Arial" panose="020B0604020202020204" pitchFamily="34" charset="0"/>
              </a:rPr>
              <a:t>Maju</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ke</a:t>
            </a:r>
            <a:r>
              <a:rPr lang="en-US" sz="2000" dirty="0">
                <a:effectLst/>
                <a:latin typeface="Arial" panose="020B0604020202020204" pitchFamily="34" charset="0"/>
                <a:ea typeface="Arial" panose="020B0604020202020204" pitchFamily="34" charset="0"/>
              </a:rPr>
              <a:t> depan </a:t>
            </a:r>
            <a:r>
              <a:rPr lang="en-US" sz="2000" dirty="0" err="1">
                <a:effectLst/>
                <a:latin typeface="Arial" panose="020B0604020202020204" pitchFamily="34" charset="0"/>
                <a:ea typeface="Arial" panose="020B0604020202020204" pitchFamily="34" charset="0"/>
              </a:rPr>
              <a:t>sejauh</a:t>
            </a:r>
            <a:r>
              <a:rPr lang="en-US" sz="2000" dirty="0">
                <a:effectLst/>
                <a:latin typeface="Arial" panose="020B0604020202020204" pitchFamily="34" charset="0"/>
                <a:ea typeface="Arial" panose="020B0604020202020204" pitchFamily="34" charset="0"/>
              </a:rPr>
              <a:t> 1800 mm</a:t>
            </a:r>
            <a:endParaRPr lang="en-ID" sz="2000" dirty="0">
              <a:effectLst/>
              <a:latin typeface="Arial" panose="020B0604020202020204" pitchFamily="34" charset="0"/>
              <a:ea typeface="Arial" panose="020B0604020202020204" pitchFamily="34" charset="0"/>
            </a:endParaRPr>
          </a:p>
          <a:p>
            <a:pPr marL="742950" lvl="1" indent="-285750">
              <a:buFont typeface="+mj-lt"/>
              <a:buAutoNum type="arabicPeriod"/>
            </a:pPr>
            <a:r>
              <a:rPr lang="en-US" sz="2000" dirty="0" err="1">
                <a:effectLst/>
                <a:latin typeface="Arial" panose="020B0604020202020204" pitchFamily="34" charset="0"/>
                <a:ea typeface="Arial" panose="020B0604020202020204" pitchFamily="34" charset="0"/>
              </a:rPr>
              <a:t>Belok</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kanan</a:t>
            </a:r>
            <a:r>
              <a:rPr lang="en-US" sz="2000" dirty="0">
                <a:effectLst/>
                <a:latin typeface="Arial" panose="020B0604020202020204" pitchFamily="34" charset="0"/>
                <a:ea typeface="Arial" panose="020B0604020202020204" pitchFamily="34" charset="0"/>
              </a:rPr>
              <a:t> 90 </a:t>
            </a:r>
            <a:r>
              <a:rPr lang="en-US" sz="2000" dirty="0" err="1">
                <a:effectLst/>
                <a:latin typeface="Arial" panose="020B0604020202020204" pitchFamily="34" charset="0"/>
                <a:ea typeface="Arial" panose="020B0604020202020204" pitchFamily="34" charset="0"/>
              </a:rPr>
              <a:t>derajat</a:t>
            </a:r>
            <a:endParaRPr lang="en-ID" sz="2000" dirty="0">
              <a:effectLst/>
              <a:latin typeface="Arial" panose="020B0604020202020204" pitchFamily="34" charset="0"/>
              <a:ea typeface="Arial" panose="020B0604020202020204" pitchFamily="34" charset="0"/>
            </a:endParaRPr>
          </a:p>
          <a:p>
            <a:pPr marL="742950" lvl="1" indent="-285750">
              <a:buFont typeface="+mj-lt"/>
              <a:buAutoNum type="arabicPeriod"/>
            </a:pPr>
            <a:r>
              <a:rPr lang="en-US" sz="2000" dirty="0" err="1">
                <a:effectLst/>
                <a:latin typeface="Arial" panose="020B0604020202020204" pitchFamily="34" charset="0"/>
                <a:ea typeface="Arial" panose="020B0604020202020204" pitchFamily="34" charset="0"/>
              </a:rPr>
              <a:t>Maju</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ke</a:t>
            </a:r>
            <a:r>
              <a:rPr lang="en-US" sz="2000" dirty="0">
                <a:effectLst/>
                <a:latin typeface="Arial" panose="020B0604020202020204" pitchFamily="34" charset="0"/>
                <a:ea typeface="Arial" panose="020B0604020202020204" pitchFamily="34" charset="0"/>
              </a:rPr>
              <a:t> depan </a:t>
            </a:r>
            <a:r>
              <a:rPr lang="en-US" sz="2000" dirty="0" err="1">
                <a:effectLst/>
                <a:latin typeface="Arial" panose="020B0604020202020204" pitchFamily="34" charset="0"/>
                <a:ea typeface="Arial" panose="020B0604020202020204" pitchFamily="34" charset="0"/>
              </a:rPr>
              <a:t>sejauh</a:t>
            </a:r>
            <a:r>
              <a:rPr lang="en-US" sz="2000" dirty="0">
                <a:effectLst/>
                <a:latin typeface="Arial" panose="020B0604020202020204" pitchFamily="34" charset="0"/>
                <a:ea typeface="Arial" panose="020B0604020202020204" pitchFamily="34" charset="0"/>
              </a:rPr>
              <a:t> 1800 mm</a:t>
            </a:r>
            <a:endParaRPr lang="en-ID" sz="2000" dirty="0">
              <a:effectLst/>
              <a:latin typeface="Arial" panose="020B0604020202020204" pitchFamily="34" charset="0"/>
              <a:ea typeface="Arial" panose="020B0604020202020204" pitchFamily="34" charset="0"/>
            </a:endParaRPr>
          </a:p>
          <a:p>
            <a:pPr marL="742950" lvl="1" indent="-285750">
              <a:buFont typeface="+mj-lt"/>
              <a:buAutoNum type="arabicPeriod"/>
            </a:pPr>
            <a:r>
              <a:rPr lang="en-US" sz="2000" dirty="0" err="1">
                <a:effectLst/>
                <a:latin typeface="Arial" panose="020B0604020202020204" pitchFamily="34" charset="0"/>
                <a:ea typeface="Arial" panose="020B0604020202020204" pitchFamily="34" charset="0"/>
              </a:rPr>
              <a:t>Belok</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kanan</a:t>
            </a:r>
            <a:r>
              <a:rPr lang="en-US" sz="2000" dirty="0">
                <a:effectLst/>
                <a:latin typeface="Arial" panose="020B0604020202020204" pitchFamily="34" charset="0"/>
                <a:ea typeface="Arial" panose="020B0604020202020204" pitchFamily="34" charset="0"/>
              </a:rPr>
              <a:t> 90 </a:t>
            </a:r>
            <a:r>
              <a:rPr lang="en-US" sz="2000" dirty="0" err="1">
                <a:effectLst/>
                <a:latin typeface="Arial" panose="020B0604020202020204" pitchFamily="34" charset="0"/>
                <a:ea typeface="Arial" panose="020B0604020202020204" pitchFamily="34" charset="0"/>
              </a:rPr>
              <a:t>derajat</a:t>
            </a:r>
            <a:endParaRPr lang="en-ID" sz="2000" dirty="0">
              <a:effectLst/>
              <a:latin typeface="Arial" panose="020B0604020202020204" pitchFamily="34" charset="0"/>
              <a:ea typeface="Arial" panose="020B0604020202020204" pitchFamily="34" charset="0"/>
            </a:endParaRPr>
          </a:p>
          <a:p>
            <a:pPr marL="742950" lvl="1" indent="-285750">
              <a:buFont typeface="+mj-lt"/>
              <a:buAutoNum type="arabicPeriod"/>
            </a:pPr>
            <a:r>
              <a:rPr lang="en-US" sz="2000" dirty="0" err="1">
                <a:effectLst/>
                <a:latin typeface="Arial" panose="020B0604020202020204" pitchFamily="34" charset="0"/>
                <a:ea typeface="Arial" panose="020B0604020202020204" pitchFamily="34" charset="0"/>
              </a:rPr>
              <a:t>Maju</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ke</a:t>
            </a:r>
            <a:r>
              <a:rPr lang="en-US" sz="2000" dirty="0">
                <a:effectLst/>
                <a:latin typeface="Arial" panose="020B0604020202020204" pitchFamily="34" charset="0"/>
                <a:ea typeface="Arial" panose="020B0604020202020204" pitchFamily="34" charset="0"/>
              </a:rPr>
              <a:t> depan </a:t>
            </a:r>
            <a:r>
              <a:rPr lang="en-US" sz="2000" dirty="0" err="1">
                <a:effectLst/>
                <a:latin typeface="Arial" panose="020B0604020202020204" pitchFamily="34" charset="0"/>
                <a:ea typeface="Arial" panose="020B0604020202020204" pitchFamily="34" charset="0"/>
              </a:rPr>
              <a:t>sejauh</a:t>
            </a:r>
            <a:r>
              <a:rPr lang="en-US" sz="2000" dirty="0">
                <a:effectLst/>
                <a:latin typeface="Arial" panose="020B0604020202020204" pitchFamily="34" charset="0"/>
                <a:ea typeface="Arial" panose="020B0604020202020204" pitchFamily="34" charset="0"/>
              </a:rPr>
              <a:t> 1800 mm</a:t>
            </a:r>
            <a:endParaRPr lang="en-ID" sz="2000" dirty="0">
              <a:effectLst/>
              <a:latin typeface="Arial" panose="020B0604020202020204" pitchFamily="34" charset="0"/>
              <a:ea typeface="Arial" panose="020B0604020202020204" pitchFamily="34" charset="0"/>
            </a:endParaRPr>
          </a:p>
          <a:p>
            <a:pPr marL="742950" lvl="1" indent="-285750">
              <a:buFont typeface="+mj-lt"/>
              <a:buAutoNum type="arabicPeriod"/>
            </a:pPr>
            <a:r>
              <a:rPr lang="en-US" sz="2000" dirty="0" err="1">
                <a:effectLst/>
                <a:latin typeface="Arial" panose="020B0604020202020204" pitchFamily="34" charset="0"/>
                <a:ea typeface="Arial" panose="020B0604020202020204" pitchFamily="34" charset="0"/>
              </a:rPr>
              <a:t>Belok</a:t>
            </a:r>
            <a:r>
              <a:rPr lang="en-US" sz="2000" dirty="0">
                <a:effectLst/>
                <a:latin typeface="Arial" panose="020B0604020202020204" pitchFamily="34" charset="0"/>
                <a:ea typeface="Arial" panose="020B0604020202020204" pitchFamily="34" charset="0"/>
              </a:rPr>
              <a:t> </a:t>
            </a:r>
            <a:r>
              <a:rPr lang="en-US" sz="2000" dirty="0" err="1">
                <a:effectLst/>
                <a:latin typeface="Arial" panose="020B0604020202020204" pitchFamily="34" charset="0"/>
                <a:ea typeface="Arial" panose="020B0604020202020204" pitchFamily="34" charset="0"/>
              </a:rPr>
              <a:t>kanan</a:t>
            </a:r>
            <a:r>
              <a:rPr lang="en-US" sz="2000" dirty="0">
                <a:effectLst/>
                <a:latin typeface="Arial" panose="020B0604020202020204" pitchFamily="34" charset="0"/>
                <a:ea typeface="Arial" panose="020B0604020202020204" pitchFamily="34" charset="0"/>
              </a:rPr>
              <a:t> 90 </a:t>
            </a:r>
            <a:r>
              <a:rPr lang="en-US" sz="2000" dirty="0" err="1">
                <a:effectLst/>
                <a:latin typeface="Arial" panose="020B0604020202020204" pitchFamily="34" charset="0"/>
                <a:ea typeface="Arial" panose="020B0604020202020204" pitchFamily="34" charset="0"/>
              </a:rPr>
              <a:t>derajat</a:t>
            </a:r>
            <a:endParaRPr lang="en-ID" sz="2000" dirty="0">
              <a:effectLst/>
              <a:latin typeface="Arial" panose="020B0604020202020204" pitchFamily="34" charset="0"/>
              <a:ea typeface="Arial" panose="020B0604020202020204" pitchFamily="34" charset="0"/>
            </a:endParaRPr>
          </a:p>
          <a:p>
            <a:pPr marL="742950" lvl="1" indent="-285750">
              <a:buFont typeface="+mj-lt"/>
              <a:buAutoNum type="arabicPeriod"/>
            </a:pPr>
            <a:r>
              <a:rPr lang="en-US" sz="2000" dirty="0">
                <a:effectLst/>
                <a:latin typeface="Arial" panose="020B0604020202020204" pitchFamily="34" charset="0"/>
                <a:ea typeface="Arial" panose="020B0604020202020204" pitchFamily="34" charset="0"/>
              </a:rPr>
              <a:t>Berhenti</a:t>
            </a:r>
            <a:endParaRPr lang="en-ID" sz="2000" dirty="0">
              <a:effectLst/>
              <a:latin typeface="Arial" panose="020B0604020202020204" pitchFamily="34" charset="0"/>
              <a:ea typeface="Arial" panose="020B0604020202020204" pitchFamily="34" charset="0"/>
            </a:endParaRPr>
          </a:p>
          <a:p>
            <a:pPr marL="742950" lvl="1" indent="-285750">
              <a:buFont typeface="+mj-lt"/>
              <a:buAutoNum type="arabicPeriod"/>
            </a:pPr>
            <a:r>
              <a:rPr lang="en-US" sz="2000" dirty="0">
                <a:effectLst/>
                <a:highlight>
                  <a:srgbClr val="FFFF00"/>
                </a:highlight>
                <a:latin typeface="Arial" panose="020B0604020202020204" pitchFamily="34" charset="0"/>
                <a:ea typeface="Arial" panose="020B0604020202020204" pitchFamily="34" charset="0"/>
              </a:rPr>
              <a:t>Selesai</a:t>
            </a:r>
            <a:endParaRPr lang="en-ID" sz="2000" dirty="0">
              <a:effectLst/>
              <a:latin typeface="Arial" panose="020B0604020202020204" pitchFamily="34" charset="0"/>
              <a:ea typeface="Arial" panose="020B0604020202020204" pitchFamily="34" charset="0"/>
            </a:endParaRPr>
          </a:p>
          <a:p>
            <a:endParaRPr lang="en-ID" sz="2000" dirty="0"/>
          </a:p>
        </p:txBody>
      </p:sp>
      <p:pic>
        <p:nvPicPr>
          <p:cNvPr id="4" name="Picture 2" descr="Fakultas Teknologi Informasi Universitas Kristen Maranatha">
            <a:extLst>
              <a:ext uri="{FF2B5EF4-FFF2-40B4-BE49-F238E27FC236}">
                <a16:creationId xmlns:a16="http://schemas.microsoft.com/office/drawing/2014/main" id="{4F4FB83D-83EE-96CD-0AA3-C7F26730F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363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4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723C387-D421-7C07-3949-FC56A76B7C44}"/>
              </a:ext>
            </a:extLst>
          </p:cNvPr>
          <p:cNvPicPr>
            <a:picLocks noGrp="1" noChangeAspect="1"/>
          </p:cNvPicPr>
          <p:nvPr>
            <p:ph idx="1"/>
          </p:nvPr>
        </p:nvPicPr>
        <p:blipFill>
          <a:blip r:embed="rId2"/>
          <a:stretch>
            <a:fillRect/>
          </a:stretch>
        </p:blipFill>
        <p:spPr>
          <a:xfrm>
            <a:off x="2350529" y="643467"/>
            <a:ext cx="7490942" cy="5571066"/>
          </a:xfrm>
          <a:prstGeom prst="rect">
            <a:avLst/>
          </a:prstGeom>
        </p:spPr>
      </p:pic>
      <p:pic>
        <p:nvPicPr>
          <p:cNvPr id="2" name="Picture 2" descr="Fakultas Teknologi Informasi Universitas Kristen Maranatha">
            <a:extLst>
              <a:ext uri="{FF2B5EF4-FFF2-40B4-BE49-F238E27FC236}">
                <a16:creationId xmlns:a16="http://schemas.microsoft.com/office/drawing/2014/main" id="{8E90A57A-31BB-747A-9C1F-838A0B874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710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58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application&#10;&#10;Description automatically generated">
            <a:extLst>
              <a:ext uri="{FF2B5EF4-FFF2-40B4-BE49-F238E27FC236}">
                <a16:creationId xmlns:a16="http://schemas.microsoft.com/office/drawing/2014/main" id="{27CDEAAA-436E-4113-B9A9-5D4C26675204}"/>
              </a:ext>
            </a:extLst>
          </p:cNvPr>
          <p:cNvPicPr>
            <a:picLocks noGrp="1" noChangeAspect="1"/>
          </p:cNvPicPr>
          <p:nvPr>
            <p:ph idx="1"/>
          </p:nvPr>
        </p:nvPicPr>
        <p:blipFill>
          <a:blip r:embed="rId2"/>
          <a:stretch>
            <a:fillRect/>
          </a:stretch>
        </p:blipFill>
        <p:spPr>
          <a:xfrm>
            <a:off x="643467" y="839047"/>
            <a:ext cx="10905066" cy="5179905"/>
          </a:xfrm>
          <a:prstGeom prst="rect">
            <a:avLst/>
          </a:prstGeom>
        </p:spPr>
      </p:pic>
      <p:pic>
        <p:nvPicPr>
          <p:cNvPr id="2" name="Picture 2" descr="Fakultas Teknologi Informasi Universitas Kristen Maranatha">
            <a:extLst>
              <a:ext uri="{FF2B5EF4-FFF2-40B4-BE49-F238E27FC236}">
                <a16:creationId xmlns:a16="http://schemas.microsoft.com/office/drawing/2014/main" id="{C3352AAD-883A-1630-70B4-FA1252476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49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E8C8C-9CF0-4993-AF4B-64E225A7959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spc="-150" dirty="0">
                <a:solidFill>
                  <a:schemeClr val="tx1"/>
                </a:solidFill>
                <a:latin typeface="+mj-lt"/>
                <a:ea typeface="+mj-ea"/>
                <a:cs typeface="+mj-cs"/>
              </a:rPr>
              <a:t>2. </a:t>
            </a:r>
            <a:r>
              <a:rPr lang="en-US" sz="5100" kern="1200" spc="-150" dirty="0" err="1">
                <a:solidFill>
                  <a:schemeClr val="tx1"/>
                </a:solidFill>
                <a:latin typeface="+mj-lt"/>
                <a:ea typeface="+mj-ea"/>
                <a:cs typeface="+mj-cs"/>
              </a:rPr>
              <a:t>Algoritma</a:t>
            </a:r>
            <a:r>
              <a:rPr lang="en-US" sz="5100" kern="1200" spc="-150" dirty="0">
                <a:solidFill>
                  <a:schemeClr val="tx1"/>
                </a:solidFill>
                <a:latin typeface="+mj-lt"/>
                <a:ea typeface="+mj-ea"/>
                <a:cs typeface="+mj-cs"/>
              </a:rPr>
              <a:t> </a:t>
            </a:r>
            <a:r>
              <a:rPr lang="en-US" sz="5100" kern="1200" spc="-150" dirty="0" err="1">
                <a:solidFill>
                  <a:schemeClr val="tx1"/>
                </a:solidFill>
                <a:latin typeface="+mj-lt"/>
                <a:ea typeface="+mj-ea"/>
                <a:cs typeface="+mj-cs"/>
              </a:rPr>
              <a:t>Pengulangan</a:t>
            </a:r>
            <a:r>
              <a:rPr lang="en-US" sz="5100" kern="1200" spc="-150" dirty="0">
                <a:solidFill>
                  <a:schemeClr val="tx1"/>
                </a:solidFill>
                <a:latin typeface="+mj-lt"/>
                <a:ea typeface="+mj-ea"/>
                <a:cs typeface="+mj-cs"/>
              </a:rPr>
              <a:t> (Looping) </a:t>
            </a:r>
            <a:br>
              <a:rPr lang="en-US" sz="5100" kern="1200" spc="-150" dirty="0">
                <a:solidFill>
                  <a:schemeClr val="tx1"/>
                </a:solidFill>
                <a:latin typeface="+mj-lt"/>
                <a:ea typeface="+mj-ea"/>
                <a:cs typeface="+mj-cs"/>
              </a:rPr>
            </a:br>
            <a:endParaRPr lang="en-US" sz="5100" kern="1200" spc="-15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C9CABE2-7D8C-41D7-A5CF-9F2A01B26770}"/>
              </a:ext>
            </a:extLst>
          </p:cNvPr>
          <p:cNvPicPr>
            <a:picLocks noChangeAspect="1"/>
          </p:cNvPicPr>
          <p:nvPr/>
        </p:nvPicPr>
        <p:blipFill>
          <a:blip r:embed="rId2"/>
          <a:stretch>
            <a:fillRect/>
          </a:stretch>
        </p:blipFill>
        <p:spPr>
          <a:xfrm>
            <a:off x="4654296" y="1146376"/>
            <a:ext cx="7214616" cy="4537815"/>
          </a:xfrm>
          <a:prstGeom prst="rect">
            <a:avLst/>
          </a:prstGeom>
        </p:spPr>
      </p:pic>
      <p:pic>
        <p:nvPicPr>
          <p:cNvPr id="3" name="Picture 2" descr="Fakultas Teknologi Informasi Universitas Kristen Maranatha">
            <a:extLst>
              <a:ext uri="{FF2B5EF4-FFF2-40B4-BE49-F238E27FC236}">
                <a16:creationId xmlns:a16="http://schemas.microsoft.com/office/drawing/2014/main" id="{BD8F1E0B-B498-B96D-7D0F-ED8F9B336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83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6CFCC7C-4B7C-47EB-903C-9D933AA07559}"/>
              </a:ext>
            </a:extLst>
          </p:cNvPr>
          <p:cNvSpPr>
            <a:spLocks noGrp="1"/>
          </p:cNvSpPr>
          <p:nvPr>
            <p:ph type="title"/>
          </p:nvPr>
        </p:nvSpPr>
        <p:spPr>
          <a:xfrm>
            <a:off x="987605" y="839795"/>
            <a:ext cx="9556985" cy="1055290"/>
          </a:xfrm>
        </p:spPr>
        <p:txBody>
          <a:bodyPr vert="horz" lIns="91440" tIns="45720" rIns="91440" bIns="45720" rtlCol="0" anchor="b">
            <a:normAutofit/>
          </a:bodyPr>
          <a:lstStyle/>
          <a:p>
            <a:pPr>
              <a:lnSpc>
                <a:spcPct val="90000"/>
              </a:lnSpc>
            </a:pPr>
            <a:r>
              <a:rPr lang="en-US" sz="4700" b="1" spc="-150"/>
              <a:t>Penggunaan </a:t>
            </a:r>
            <a:r>
              <a:rPr lang="en-US" sz="4700" b="1" kern="1200" spc="-150">
                <a:latin typeface="+mj-lt"/>
                <a:ea typeface="+mj-ea"/>
                <a:cs typeface="+mj-cs"/>
              </a:rPr>
              <a:t>[Repeat] Block</a:t>
            </a:r>
            <a:endParaRPr lang="en-US" sz="4700" kern="1200" spc="-150">
              <a:latin typeface="+mj-lt"/>
              <a:ea typeface="+mj-ea"/>
              <a:cs typeface="+mj-cs"/>
            </a:endParaRPr>
          </a:p>
        </p:txBody>
      </p:sp>
      <p:pic>
        <p:nvPicPr>
          <p:cNvPr id="5" name="Picture 5" descr="Graphical user interface, text&#10;&#10;Description automatically generated">
            <a:extLst>
              <a:ext uri="{FF2B5EF4-FFF2-40B4-BE49-F238E27FC236}">
                <a16:creationId xmlns:a16="http://schemas.microsoft.com/office/drawing/2014/main" id="{3F6AA14F-EF16-496F-B1CB-429B7231A6E9}"/>
              </a:ext>
            </a:extLst>
          </p:cNvPr>
          <p:cNvPicPr>
            <a:picLocks noGrp="1" noChangeAspect="1"/>
          </p:cNvPicPr>
          <p:nvPr>
            <p:ph type="pic" idx="4294967295"/>
          </p:nvPr>
        </p:nvPicPr>
        <p:blipFill rotWithShape="1">
          <a:blip r:embed="rId2"/>
          <a:srcRect t="2527" r="1" b="3785"/>
          <a:stretch/>
        </p:blipFill>
        <p:spPr>
          <a:xfrm>
            <a:off x="1103995" y="1950119"/>
            <a:ext cx="10745370" cy="4316807"/>
          </a:xfrm>
          <a:prstGeom prst="rect">
            <a:avLst/>
          </a:prstGeom>
        </p:spPr>
      </p:pic>
      <p:pic>
        <p:nvPicPr>
          <p:cNvPr id="8" name="Graphic 34" descr="Badge 1 with solid fill">
            <a:extLst>
              <a:ext uri="{FF2B5EF4-FFF2-40B4-BE49-F238E27FC236}">
                <a16:creationId xmlns:a16="http://schemas.microsoft.com/office/drawing/2014/main" id="{881921BC-8782-42E5-91CB-A735090030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550" y="2102644"/>
            <a:ext cx="700088" cy="723901"/>
          </a:xfrm>
          <a:prstGeom prst="rect">
            <a:avLst/>
          </a:prstGeom>
        </p:spPr>
      </p:pic>
      <p:pic>
        <p:nvPicPr>
          <p:cNvPr id="35" name="Graphic 35" descr="Badge outline">
            <a:extLst>
              <a:ext uri="{FF2B5EF4-FFF2-40B4-BE49-F238E27FC236}">
                <a16:creationId xmlns:a16="http://schemas.microsoft.com/office/drawing/2014/main" id="{E157F88F-EEEA-42DA-92C2-A47ABB6D9A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642" y="3138487"/>
            <a:ext cx="711995" cy="747713"/>
          </a:xfrm>
          <a:prstGeom prst="rect">
            <a:avLst/>
          </a:prstGeom>
        </p:spPr>
      </p:pic>
      <p:pic>
        <p:nvPicPr>
          <p:cNvPr id="36" name="Graphic 36" descr="Badge 3 with solid fill">
            <a:extLst>
              <a:ext uri="{FF2B5EF4-FFF2-40B4-BE49-F238E27FC236}">
                <a16:creationId xmlns:a16="http://schemas.microsoft.com/office/drawing/2014/main" id="{324028FF-A5B3-4841-8475-AF5CFB1C50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736" y="4221956"/>
            <a:ext cx="723901" cy="735807"/>
          </a:xfrm>
          <a:prstGeom prst="rect">
            <a:avLst/>
          </a:prstGeom>
        </p:spPr>
      </p:pic>
      <p:pic>
        <p:nvPicPr>
          <p:cNvPr id="37" name="Graphic 37" descr="Badge 4 outline">
            <a:extLst>
              <a:ext uri="{FF2B5EF4-FFF2-40B4-BE49-F238E27FC236}">
                <a16:creationId xmlns:a16="http://schemas.microsoft.com/office/drawing/2014/main" id="{865B6F78-4814-46A6-AF44-992D5EE427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6268" y="5269706"/>
            <a:ext cx="723901" cy="723901"/>
          </a:xfrm>
          <a:prstGeom prst="rect">
            <a:avLst/>
          </a:prstGeom>
        </p:spPr>
      </p:pic>
      <p:pic>
        <p:nvPicPr>
          <p:cNvPr id="38" name="Graphic 38" descr="Arrow: Rotate left outline">
            <a:extLst>
              <a:ext uri="{FF2B5EF4-FFF2-40B4-BE49-F238E27FC236}">
                <a16:creationId xmlns:a16="http://schemas.microsoft.com/office/drawing/2014/main" id="{88118F31-1F9E-425A-9E46-7485B8CBBB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24737" y="2293144"/>
            <a:ext cx="914400" cy="914400"/>
          </a:xfrm>
          <a:prstGeom prst="rect">
            <a:avLst/>
          </a:prstGeom>
        </p:spPr>
      </p:pic>
      <p:pic>
        <p:nvPicPr>
          <p:cNvPr id="2" name="Picture 2" descr="Fakultas Teknologi Informasi Universitas Kristen Maranatha">
            <a:extLst>
              <a:ext uri="{FF2B5EF4-FFF2-40B4-BE49-F238E27FC236}">
                <a16:creationId xmlns:a16="http://schemas.microsoft.com/office/drawing/2014/main" id="{D3ACB188-1DE7-398E-5362-691A84F68B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899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6CFCC7C-4B7C-47EB-903C-9D933AA07559}"/>
              </a:ext>
            </a:extLst>
          </p:cNvPr>
          <p:cNvSpPr>
            <a:spLocks noGrp="1"/>
          </p:cNvSpPr>
          <p:nvPr>
            <p:ph type="title"/>
          </p:nvPr>
        </p:nvSpPr>
        <p:spPr>
          <a:xfrm>
            <a:off x="987605" y="839795"/>
            <a:ext cx="9556985" cy="1055290"/>
          </a:xfrm>
        </p:spPr>
        <p:txBody>
          <a:bodyPr vert="horz" lIns="91440" tIns="45720" rIns="91440" bIns="45720" rtlCol="0" anchor="b">
            <a:normAutofit/>
          </a:bodyPr>
          <a:lstStyle/>
          <a:p>
            <a:pPr>
              <a:lnSpc>
                <a:spcPct val="90000"/>
              </a:lnSpc>
            </a:pPr>
            <a:r>
              <a:rPr lang="en-US" sz="4700" b="1" spc="-150"/>
              <a:t>Penggunaan</a:t>
            </a:r>
            <a:r>
              <a:rPr lang="en-US" sz="4700" b="1" kern="1200" spc="-150">
                <a:latin typeface="+mj-lt"/>
                <a:ea typeface="+mj-ea"/>
                <a:cs typeface="+mj-cs"/>
              </a:rPr>
              <a:t> [Repeat] Block</a:t>
            </a:r>
            <a:endParaRPr lang="en-US" sz="4700" kern="1200" spc="-150">
              <a:latin typeface="+mj-lt"/>
              <a:ea typeface="+mj-ea"/>
              <a:cs typeface="+mj-cs"/>
            </a:endParaRPr>
          </a:p>
        </p:txBody>
      </p:sp>
      <p:pic>
        <p:nvPicPr>
          <p:cNvPr id="2" name="Picture 2" descr="Diagram&#10;&#10;Description automatically generated">
            <a:extLst>
              <a:ext uri="{FF2B5EF4-FFF2-40B4-BE49-F238E27FC236}">
                <a16:creationId xmlns:a16="http://schemas.microsoft.com/office/drawing/2014/main" id="{D9EF8822-0D0C-4D43-85B0-C36C8EF99D2C}"/>
              </a:ext>
            </a:extLst>
          </p:cNvPr>
          <p:cNvPicPr>
            <a:picLocks noChangeAspect="1"/>
          </p:cNvPicPr>
          <p:nvPr/>
        </p:nvPicPr>
        <p:blipFill>
          <a:blip r:embed="rId2"/>
          <a:stretch>
            <a:fillRect/>
          </a:stretch>
        </p:blipFill>
        <p:spPr>
          <a:xfrm>
            <a:off x="1200150" y="1891542"/>
            <a:ext cx="7648574" cy="4884665"/>
          </a:xfrm>
          <a:prstGeom prst="rect">
            <a:avLst/>
          </a:prstGeom>
        </p:spPr>
      </p:pic>
      <p:pic>
        <p:nvPicPr>
          <p:cNvPr id="3" name="Picture 3" descr="Chart&#10;&#10;Description automatically generated">
            <a:extLst>
              <a:ext uri="{FF2B5EF4-FFF2-40B4-BE49-F238E27FC236}">
                <a16:creationId xmlns:a16="http://schemas.microsoft.com/office/drawing/2014/main" id="{7AE5565E-BDB0-4AED-BE9B-5351438D3F14}"/>
              </a:ext>
            </a:extLst>
          </p:cNvPr>
          <p:cNvPicPr>
            <a:picLocks noChangeAspect="1"/>
          </p:cNvPicPr>
          <p:nvPr/>
        </p:nvPicPr>
        <p:blipFill>
          <a:blip r:embed="rId3"/>
          <a:stretch>
            <a:fillRect/>
          </a:stretch>
        </p:blipFill>
        <p:spPr>
          <a:xfrm>
            <a:off x="9308306" y="2608205"/>
            <a:ext cx="2743200" cy="2736965"/>
          </a:xfrm>
          <a:prstGeom prst="rect">
            <a:avLst/>
          </a:prstGeom>
        </p:spPr>
      </p:pic>
      <p:pic>
        <p:nvPicPr>
          <p:cNvPr id="4" name="Graphic 5" descr="Arrow: Slight curve outline">
            <a:extLst>
              <a:ext uri="{FF2B5EF4-FFF2-40B4-BE49-F238E27FC236}">
                <a16:creationId xmlns:a16="http://schemas.microsoft.com/office/drawing/2014/main" id="{AA1ECCE6-5E6D-4C64-BB4E-91639D9157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1581" y="3650456"/>
            <a:ext cx="1604962" cy="914400"/>
          </a:xfrm>
          <a:prstGeom prst="rect">
            <a:avLst/>
          </a:prstGeom>
        </p:spPr>
      </p:pic>
      <p:pic>
        <p:nvPicPr>
          <p:cNvPr id="5" name="Picture 2" descr="Fakultas Teknologi Informasi Universitas Kristen Maranatha">
            <a:extLst>
              <a:ext uri="{FF2B5EF4-FFF2-40B4-BE49-F238E27FC236}">
                <a16:creationId xmlns:a16="http://schemas.microsoft.com/office/drawing/2014/main" id="{895F79F3-67E4-1863-8799-2C667A2782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212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886EEF-A5D4-4053-84FD-CD5DEC96F3DB}"/>
              </a:ext>
            </a:extLst>
          </p:cNvPr>
          <p:cNvSpPr>
            <a:spLocks noGrp="1"/>
          </p:cNvSpPr>
          <p:nvPr>
            <p:ph type="title"/>
          </p:nvPr>
        </p:nvSpPr>
        <p:spPr/>
        <p:txBody>
          <a:bodyPr/>
          <a:lstStyle/>
          <a:p>
            <a:r>
              <a:rPr lang="en-ID" sz="1800" b="0" i="0" u="none" strike="noStrike" dirty="0">
                <a:solidFill>
                  <a:srgbClr val="434343"/>
                </a:solidFill>
                <a:effectLst/>
                <a:latin typeface="Arial" panose="020B0604020202020204" pitchFamily="34" charset="0"/>
              </a:rPr>
              <a:t>Using Nested Loops Quiz</a:t>
            </a:r>
            <a:endParaRPr lang="en-ID" dirty="0"/>
          </a:p>
        </p:txBody>
      </p:sp>
      <p:sp>
        <p:nvSpPr>
          <p:cNvPr id="8" name="Content Placeholder 7">
            <a:extLst>
              <a:ext uri="{FF2B5EF4-FFF2-40B4-BE49-F238E27FC236}">
                <a16:creationId xmlns:a16="http://schemas.microsoft.com/office/drawing/2014/main" id="{E0A885C0-EC6E-4C8A-BB33-45AE865E5E51}"/>
              </a:ext>
            </a:extLst>
          </p:cNvPr>
          <p:cNvSpPr>
            <a:spLocks noGrp="1"/>
          </p:cNvSpPr>
          <p:nvPr>
            <p:ph idx="1"/>
          </p:nvPr>
        </p:nvSpPr>
        <p:spPr>
          <a:xfrm>
            <a:off x="565150" y="2691638"/>
            <a:ext cx="6501572" cy="3188586"/>
          </a:xfrm>
        </p:spPr>
        <p:txBody>
          <a:bodyPr>
            <a:normAutofit/>
          </a:bodyPr>
          <a:lstStyle/>
          <a:p>
            <a:pPr rtl="0" fontAlgn="base">
              <a:spcBef>
                <a:spcPts val="2000"/>
              </a:spcBef>
              <a:spcAft>
                <a:spcPts val="500"/>
              </a:spcAft>
              <a:buFont typeface="+mj-lt"/>
              <a:buAutoNum type="arabicPeriod"/>
            </a:pPr>
            <a:r>
              <a:rPr lang="en-US" b="1" i="0" u="none" strike="noStrike" dirty="0">
                <a:solidFill>
                  <a:srgbClr val="000000"/>
                </a:solidFill>
                <a:effectLst/>
                <a:latin typeface="Arial" panose="020B0604020202020204" pitchFamily="34" charset="0"/>
              </a:rPr>
              <a:t>How many times will the VR Robot turn right during this project?</a:t>
            </a:r>
          </a:p>
          <a:p>
            <a:pPr marL="742950" lvl="1" indent="-285750" rtl="0" fontAlgn="base">
              <a:spcBef>
                <a:spcPts val="300"/>
              </a:spcBef>
              <a:spcAft>
                <a:spcPts val="300"/>
              </a:spcAft>
              <a:buFont typeface="+mj-lt"/>
              <a:buAutoNum type="arabicPeriod"/>
            </a:pPr>
            <a:r>
              <a:rPr lang="en-US" sz="2400" b="0" i="0" u="none" strike="noStrike" dirty="0">
                <a:solidFill>
                  <a:srgbClr val="000000"/>
                </a:solidFill>
                <a:effectLst/>
                <a:latin typeface="Arial" panose="020B0604020202020204" pitchFamily="34" charset="0"/>
              </a:rPr>
              <a:t>10</a:t>
            </a:r>
          </a:p>
          <a:p>
            <a:pPr marL="742950" lvl="1" indent="-285750" rtl="0" fontAlgn="base">
              <a:spcBef>
                <a:spcPts val="300"/>
              </a:spcBef>
              <a:spcAft>
                <a:spcPts val="300"/>
              </a:spcAft>
              <a:buFont typeface="+mj-lt"/>
              <a:buAutoNum type="arabicPeriod"/>
            </a:pPr>
            <a:r>
              <a:rPr lang="en-US" sz="2400" b="0" i="0" u="none" strike="noStrike" dirty="0">
                <a:solidFill>
                  <a:srgbClr val="000000"/>
                </a:solidFill>
                <a:effectLst/>
                <a:latin typeface="Arial" panose="020B0604020202020204" pitchFamily="34" charset="0"/>
              </a:rPr>
              <a:t>30</a:t>
            </a:r>
          </a:p>
          <a:p>
            <a:pPr marL="742950" lvl="1" indent="-285750" rtl="0" fontAlgn="base">
              <a:spcBef>
                <a:spcPts val="300"/>
              </a:spcBef>
              <a:spcAft>
                <a:spcPts val="300"/>
              </a:spcAft>
              <a:buFont typeface="+mj-lt"/>
              <a:buAutoNum type="arabicPeriod"/>
            </a:pPr>
            <a:r>
              <a:rPr lang="en-US" sz="2400" b="0" i="0" u="none" strike="noStrike" dirty="0">
                <a:solidFill>
                  <a:srgbClr val="000000"/>
                </a:solidFill>
                <a:effectLst/>
                <a:latin typeface="Arial" panose="020B0604020202020204" pitchFamily="34" charset="0"/>
              </a:rPr>
              <a:t>100</a:t>
            </a:r>
          </a:p>
          <a:p>
            <a:pPr marL="742950" lvl="1" indent="-285750" rtl="0" fontAlgn="base">
              <a:spcBef>
                <a:spcPts val="300"/>
              </a:spcBef>
              <a:spcAft>
                <a:spcPts val="300"/>
              </a:spcAft>
              <a:buFont typeface="+mj-lt"/>
              <a:buAutoNum type="arabicPeriod"/>
            </a:pPr>
            <a:r>
              <a:rPr lang="en-US" sz="2400" b="0" i="0" u="none" strike="noStrike" dirty="0">
                <a:solidFill>
                  <a:srgbClr val="000000"/>
                </a:solidFill>
                <a:effectLst/>
                <a:latin typeface="Arial" panose="020B0604020202020204" pitchFamily="34" charset="0"/>
              </a:rPr>
              <a:t>200</a:t>
            </a:r>
          </a:p>
        </p:txBody>
      </p:sp>
      <p:pic>
        <p:nvPicPr>
          <p:cNvPr id="1026" name="Picture 2">
            <a:extLst>
              <a:ext uri="{FF2B5EF4-FFF2-40B4-BE49-F238E27FC236}">
                <a16:creationId xmlns:a16="http://schemas.microsoft.com/office/drawing/2014/main" id="{F6B67556-2580-484D-BE0E-2C3C9FCBF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965" y="1463744"/>
            <a:ext cx="4600575" cy="30956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akultas Teknologi Informasi Universitas Kristen Maranatha">
            <a:extLst>
              <a:ext uri="{FF2B5EF4-FFF2-40B4-BE49-F238E27FC236}">
                <a16:creationId xmlns:a16="http://schemas.microsoft.com/office/drawing/2014/main" id="{38078D0D-CDC7-4E4A-A400-C5D514A9F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370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886EEF-A5D4-4053-84FD-CD5DEC96F3DB}"/>
              </a:ext>
            </a:extLst>
          </p:cNvPr>
          <p:cNvSpPr>
            <a:spLocks noGrp="1"/>
          </p:cNvSpPr>
          <p:nvPr>
            <p:ph type="title"/>
          </p:nvPr>
        </p:nvSpPr>
        <p:spPr/>
        <p:txBody>
          <a:bodyPr/>
          <a:lstStyle/>
          <a:p>
            <a:r>
              <a:rPr lang="en-ID" sz="1800" b="0" i="0" u="none" strike="noStrike" dirty="0">
                <a:solidFill>
                  <a:srgbClr val="434343"/>
                </a:solidFill>
                <a:effectLst/>
                <a:latin typeface="Arial" panose="020B0604020202020204" pitchFamily="34" charset="0"/>
              </a:rPr>
              <a:t>Using Nested Loops Quiz</a:t>
            </a:r>
            <a:endParaRPr lang="en-ID" dirty="0"/>
          </a:p>
        </p:txBody>
      </p:sp>
      <p:sp>
        <p:nvSpPr>
          <p:cNvPr id="8" name="Content Placeholder 7">
            <a:extLst>
              <a:ext uri="{FF2B5EF4-FFF2-40B4-BE49-F238E27FC236}">
                <a16:creationId xmlns:a16="http://schemas.microsoft.com/office/drawing/2014/main" id="{E0A885C0-EC6E-4C8A-BB33-45AE865E5E51}"/>
              </a:ext>
            </a:extLst>
          </p:cNvPr>
          <p:cNvSpPr>
            <a:spLocks noGrp="1"/>
          </p:cNvSpPr>
          <p:nvPr>
            <p:ph idx="1"/>
          </p:nvPr>
        </p:nvSpPr>
        <p:spPr>
          <a:xfrm>
            <a:off x="565150" y="2691638"/>
            <a:ext cx="6402180" cy="3188586"/>
          </a:xfrm>
        </p:spPr>
        <p:txBody>
          <a:bodyPr>
            <a:noAutofit/>
          </a:bodyPr>
          <a:lstStyle/>
          <a:p>
            <a:pPr marL="0" indent="0" rtl="0" fontAlgn="base">
              <a:spcBef>
                <a:spcPts val="2000"/>
              </a:spcBef>
              <a:spcAft>
                <a:spcPts val="500"/>
              </a:spcAft>
              <a:buNone/>
            </a:pPr>
            <a:r>
              <a:rPr lang="en-US" b="1" i="0" u="none" strike="noStrike" dirty="0">
                <a:solidFill>
                  <a:srgbClr val="000000"/>
                </a:solidFill>
                <a:effectLst/>
                <a:latin typeface="Arial" panose="020B0604020202020204" pitchFamily="34" charset="0"/>
              </a:rPr>
              <a:t>2. What is one reason to use nested loops?</a:t>
            </a:r>
          </a:p>
          <a:p>
            <a:pPr marL="742950" lvl="1" indent="-285750" rtl="0" fontAlgn="base">
              <a:spcBef>
                <a:spcPts val="300"/>
              </a:spcBef>
              <a:spcAft>
                <a:spcPts val="300"/>
              </a:spcAft>
              <a:buFont typeface="+mj-lt"/>
              <a:buAutoNum type="arabicPeriod"/>
            </a:pPr>
            <a:r>
              <a:rPr lang="en-US" sz="2400" b="0" i="0" u="none" strike="noStrike" dirty="0">
                <a:solidFill>
                  <a:srgbClr val="000000"/>
                </a:solidFill>
                <a:effectLst/>
                <a:latin typeface="Arial" panose="020B0604020202020204" pitchFamily="34" charset="0"/>
              </a:rPr>
              <a:t>Creating a larger, more complex project.</a:t>
            </a:r>
          </a:p>
          <a:p>
            <a:pPr marL="742950" lvl="1" indent="-285750" rtl="0" fontAlgn="base">
              <a:spcBef>
                <a:spcPts val="300"/>
              </a:spcBef>
              <a:spcAft>
                <a:spcPts val="300"/>
              </a:spcAft>
              <a:buFont typeface="+mj-lt"/>
              <a:buAutoNum type="arabicPeriod"/>
            </a:pPr>
            <a:r>
              <a:rPr lang="en-US" sz="2400" b="0" i="0" u="none" strike="noStrike" dirty="0">
                <a:solidFill>
                  <a:srgbClr val="000000"/>
                </a:solidFill>
                <a:effectLst/>
                <a:latin typeface="Arial" panose="020B0604020202020204" pitchFamily="34" charset="0"/>
              </a:rPr>
              <a:t>Creating a smaller, more condensed project.</a:t>
            </a:r>
          </a:p>
          <a:p>
            <a:pPr marL="742950" lvl="1" indent="-285750" rtl="0" fontAlgn="base">
              <a:spcBef>
                <a:spcPts val="300"/>
              </a:spcBef>
              <a:spcAft>
                <a:spcPts val="300"/>
              </a:spcAft>
              <a:buFont typeface="+mj-lt"/>
              <a:buAutoNum type="arabicPeriod"/>
            </a:pPr>
            <a:r>
              <a:rPr lang="en-US" sz="2400" b="0" i="0" u="none" strike="noStrike" dirty="0">
                <a:solidFill>
                  <a:srgbClr val="000000"/>
                </a:solidFill>
                <a:effectLst/>
                <a:latin typeface="Arial" panose="020B0604020202020204" pitchFamily="34" charset="0"/>
              </a:rPr>
              <a:t>Repeating an action fewer times than needed.</a:t>
            </a:r>
          </a:p>
          <a:p>
            <a:pPr marL="742950" lvl="1" indent="-285750" rtl="0" fontAlgn="base">
              <a:spcBef>
                <a:spcPts val="300"/>
              </a:spcBef>
              <a:spcAft>
                <a:spcPts val="300"/>
              </a:spcAft>
              <a:buFont typeface="+mj-lt"/>
              <a:buAutoNum type="arabicPeriod"/>
            </a:pPr>
            <a:r>
              <a:rPr lang="en-US" sz="2400" b="0" i="0" u="none" strike="noStrike" dirty="0">
                <a:solidFill>
                  <a:srgbClr val="000000"/>
                </a:solidFill>
                <a:effectLst/>
                <a:latin typeface="Arial" panose="020B0604020202020204" pitchFamily="34" charset="0"/>
              </a:rPr>
              <a:t>To use as many blocks as possible in one project.</a:t>
            </a:r>
          </a:p>
          <a:p>
            <a:pPr marL="0" indent="0" rtl="0" fontAlgn="base">
              <a:spcBef>
                <a:spcPts val="2000"/>
              </a:spcBef>
              <a:spcAft>
                <a:spcPts val="500"/>
              </a:spcAft>
              <a:buNone/>
            </a:pPr>
            <a:endParaRPr lang="en-US" b="0" i="0" u="none" strike="noStrike" dirty="0">
              <a:solidFill>
                <a:srgbClr val="000000"/>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F6B67556-2580-484D-BE0E-2C3C9FCBF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965" y="1463744"/>
            <a:ext cx="4600575" cy="30956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akultas Teknologi Informasi Universitas Kristen Maranatha">
            <a:extLst>
              <a:ext uri="{FF2B5EF4-FFF2-40B4-BE49-F238E27FC236}">
                <a16:creationId xmlns:a16="http://schemas.microsoft.com/office/drawing/2014/main" id="{A868D9A5-D3E1-0A84-81F7-376177EE9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35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5BF7DD78-FAA4-4D07-9140-882906BB93AB}"/>
              </a:ext>
            </a:extLst>
          </p:cNvPr>
          <p:cNvPicPr>
            <a:picLocks noChangeAspect="1"/>
          </p:cNvPicPr>
          <p:nvPr/>
        </p:nvPicPr>
        <p:blipFill rotWithShape="1">
          <a:blip r:embed="rId2"/>
          <a:srcRect r="311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368F763A-B013-4E5F-B5F1-1E158B6D7B4E}"/>
              </a:ext>
            </a:extLst>
          </p:cNvPr>
          <p:cNvSpPr>
            <a:spLocks noGrp="1"/>
          </p:cNvSpPr>
          <p:nvPr>
            <p:ph type="title" idx="4294967295"/>
          </p:nvPr>
        </p:nvSpPr>
        <p:spPr>
          <a:xfrm>
            <a:off x="6012656" y="6083300"/>
            <a:ext cx="6692107" cy="715964"/>
          </a:xfrm>
        </p:spPr>
        <p:txBody>
          <a:bodyPr vert="horz" lIns="91440" tIns="45720" rIns="91440" bIns="45720" rtlCol="0" anchor="b">
            <a:normAutofit fontScale="90000"/>
          </a:bodyPr>
          <a:lstStyle/>
          <a:p>
            <a:r>
              <a:rPr lang="en-US" sz="8000" b="1" kern="1200" spc="-150">
                <a:solidFill>
                  <a:srgbClr val="000000"/>
                </a:solidFill>
                <a:latin typeface="+mj-lt"/>
                <a:ea typeface="+mj-ea"/>
                <a:cs typeface="+mj-cs"/>
              </a:rPr>
              <a:t>Kotak Spiral</a:t>
            </a:r>
            <a:endParaRPr lang="en-US" sz="8000" b="1" kern="1200" spc="-150">
              <a:solidFill>
                <a:srgbClr val="000000"/>
              </a:solidFill>
              <a:latin typeface="+mj-lt"/>
            </a:endParaRPr>
          </a:p>
        </p:txBody>
      </p:sp>
      <p:pic>
        <p:nvPicPr>
          <p:cNvPr id="3" name="Picture 2" descr="Fakultas Teknologi Informasi Universitas Kristen Maranatha">
            <a:extLst>
              <a:ext uri="{FF2B5EF4-FFF2-40B4-BE49-F238E27FC236}">
                <a16:creationId xmlns:a16="http://schemas.microsoft.com/office/drawing/2014/main" id="{245C8D99-2E75-10C9-10F1-4327EF9E3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78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tanding in front of a large screen&#10;&#10;Description automatically generated">
            <a:extLst>
              <a:ext uri="{FF2B5EF4-FFF2-40B4-BE49-F238E27FC236}">
                <a16:creationId xmlns:a16="http://schemas.microsoft.com/office/drawing/2014/main" id="{3E6CF6C4-AD1C-DEE8-D01C-E8306410D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
            <a:ext cx="12192000" cy="6855363"/>
          </a:xfrm>
          <a:prstGeom prst="rect">
            <a:avLst/>
          </a:prstGeom>
        </p:spPr>
      </p:pic>
      <p:pic>
        <p:nvPicPr>
          <p:cNvPr id="2" name="Picture 2" descr="Fakultas Teknologi Informasi Universitas Kristen Maranatha">
            <a:extLst>
              <a:ext uri="{FF2B5EF4-FFF2-40B4-BE49-F238E27FC236}">
                <a16:creationId xmlns:a16="http://schemas.microsoft.com/office/drawing/2014/main" id="{7DCC7430-FF4D-AD88-2F6C-E7F9E0F64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905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a:extLst>
              <a:ext uri="{FF2B5EF4-FFF2-40B4-BE49-F238E27FC236}">
                <a16:creationId xmlns:a16="http://schemas.microsoft.com/office/drawing/2014/main" id="{AFE53BC4-C3D5-411F-9D6E-D6C14D9451A4}"/>
              </a:ext>
            </a:extLst>
          </p:cNvPr>
          <p:cNvPicPr>
            <a:picLocks noRot="1" noChangeAspect="1"/>
          </p:cNvPicPr>
          <p:nvPr>
            <a:videoFile r:link="rId1"/>
          </p:nvPr>
        </p:nvPicPr>
        <p:blipFill>
          <a:blip r:embed="rId3"/>
          <a:stretch>
            <a:fillRect/>
          </a:stretch>
        </p:blipFill>
        <p:spPr>
          <a:xfrm>
            <a:off x="1068917" y="47625"/>
            <a:ext cx="9789583" cy="6720416"/>
          </a:xfrm>
          <a:prstGeom prst="rect">
            <a:avLst/>
          </a:prstGeom>
        </p:spPr>
      </p:pic>
      <p:pic>
        <p:nvPicPr>
          <p:cNvPr id="3" name="Picture 2" descr="Fakultas Teknologi Informasi Universitas Kristen Maranatha">
            <a:extLst>
              <a:ext uri="{FF2B5EF4-FFF2-40B4-BE49-F238E27FC236}">
                <a16:creationId xmlns:a16="http://schemas.microsoft.com/office/drawing/2014/main" id="{AB6B3B1A-8C55-8BA2-6FA4-3DB611DE9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63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able&#10;&#10;Description automatically generated">
            <a:extLst>
              <a:ext uri="{FF2B5EF4-FFF2-40B4-BE49-F238E27FC236}">
                <a16:creationId xmlns:a16="http://schemas.microsoft.com/office/drawing/2014/main" id="{FAF59316-907A-4B91-A416-88FB3817A0ED}"/>
              </a:ext>
            </a:extLst>
          </p:cNvPr>
          <p:cNvPicPr>
            <a:picLocks noChangeAspect="1"/>
          </p:cNvPicPr>
          <p:nvPr/>
        </p:nvPicPr>
        <p:blipFill rotWithShape="1">
          <a:blip r:embed="rId2"/>
          <a:srcRect t="1316"/>
          <a:stretch/>
        </p:blipFill>
        <p:spPr>
          <a:xfrm>
            <a:off x="20" y="10"/>
            <a:ext cx="12191980" cy="6857990"/>
          </a:xfrm>
          <a:prstGeom prst="rect">
            <a:avLst/>
          </a:prstGeom>
        </p:spPr>
      </p:pic>
      <p:sp>
        <p:nvSpPr>
          <p:cNvPr id="3" name="TextBox 2">
            <a:extLst>
              <a:ext uri="{FF2B5EF4-FFF2-40B4-BE49-F238E27FC236}">
                <a16:creationId xmlns:a16="http://schemas.microsoft.com/office/drawing/2014/main" id="{62BC302C-B019-4B7C-8C00-423C6C700D3C}"/>
              </a:ext>
            </a:extLst>
          </p:cNvPr>
          <p:cNvSpPr txBox="1"/>
          <p:nvPr/>
        </p:nvSpPr>
        <p:spPr>
          <a:xfrm>
            <a:off x="4283869" y="3509962"/>
            <a:ext cx="27312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solidFill>
                  <a:srgbClr val="FFFFFF"/>
                </a:solidFill>
                <a:latin typeface="Seaford Display"/>
              </a:rPr>
              <a:t>3 LINGKARAN</a:t>
            </a:r>
            <a:endParaRPr lang="en-US" sz="3600">
              <a:solidFill>
                <a:srgbClr val="FFFFFF"/>
              </a:solidFill>
            </a:endParaRPr>
          </a:p>
        </p:txBody>
      </p:sp>
      <p:pic>
        <p:nvPicPr>
          <p:cNvPr id="4" name="Picture 2" descr="Fakultas Teknologi Informasi Universitas Kristen Maranatha">
            <a:extLst>
              <a:ext uri="{FF2B5EF4-FFF2-40B4-BE49-F238E27FC236}">
                <a16:creationId xmlns:a16="http://schemas.microsoft.com/office/drawing/2014/main" id="{67AF94D1-B639-1C34-0CA0-C14535C94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583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hlinkClick r:id="" action="ppaction://media"/>
            <a:extLst>
              <a:ext uri="{FF2B5EF4-FFF2-40B4-BE49-F238E27FC236}">
                <a16:creationId xmlns:a16="http://schemas.microsoft.com/office/drawing/2014/main" id="{B83C85D7-66C2-4903-A8E7-FA2EE3C012AD}"/>
              </a:ext>
            </a:extLst>
          </p:cNvPr>
          <p:cNvPicPr>
            <a:picLocks noRot="1" noChangeAspect="1"/>
          </p:cNvPicPr>
          <p:nvPr>
            <a:videoFile r:link="rId1"/>
          </p:nvPr>
        </p:nvPicPr>
        <p:blipFill>
          <a:blip r:embed="rId3"/>
          <a:stretch>
            <a:fillRect/>
          </a:stretch>
        </p:blipFill>
        <p:spPr>
          <a:xfrm>
            <a:off x="1148291" y="23814"/>
            <a:ext cx="9527645" cy="6881808"/>
          </a:xfrm>
          <a:prstGeom prst="rect">
            <a:avLst/>
          </a:prstGeom>
        </p:spPr>
      </p:pic>
      <p:pic>
        <p:nvPicPr>
          <p:cNvPr id="2" name="Picture 2" descr="Fakultas Teknologi Informasi Universitas Kristen Maranatha">
            <a:extLst>
              <a:ext uri="{FF2B5EF4-FFF2-40B4-BE49-F238E27FC236}">
                <a16:creationId xmlns:a16="http://schemas.microsoft.com/office/drawing/2014/main" id="{8064FCE0-4C99-8C37-18E9-D032B9011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87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3263731-7626-4216-A146-F35BB4BBA422}"/>
              </a:ext>
            </a:extLst>
          </p:cNvPr>
          <p:cNvPicPr>
            <a:picLocks noChangeAspect="1"/>
          </p:cNvPicPr>
          <p:nvPr/>
        </p:nvPicPr>
        <p:blipFill rotWithShape="1">
          <a:blip r:embed="rId2"/>
          <a:srcRect r="15556" b="1"/>
          <a:stretch/>
        </p:blipFill>
        <p:spPr>
          <a:xfrm>
            <a:off x="20" y="10"/>
            <a:ext cx="12191980" cy="6857990"/>
          </a:xfrm>
          <a:prstGeom prst="rect">
            <a:avLst/>
          </a:prstGeom>
        </p:spPr>
      </p:pic>
      <p:sp>
        <p:nvSpPr>
          <p:cNvPr id="3" name="TextBox 2">
            <a:extLst>
              <a:ext uri="{FF2B5EF4-FFF2-40B4-BE49-F238E27FC236}">
                <a16:creationId xmlns:a16="http://schemas.microsoft.com/office/drawing/2014/main" id="{0A378B99-E4F4-4FC8-86D3-FADB156C5226}"/>
              </a:ext>
            </a:extLst>
          </p:cNvPr>
          <p:cNvSpPr txBox="1"/>
          <p:nvPr/>
        </p:nvSpPr>
        <p:spPr>
          <a:xfrm>
            <a:off x="5724525" y="3902869"/>
            <a:ext cx="15644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latin typeface="Seaford Display"/>
              </a:rPr>
              <a:t>DISK MOVER</a:t>
            </a:r>
            <a:endParaRPr lang="en-US" sz="2800">
              <a:solidFill>
                <a:schemeClr val="bg1"/>
              </a:solidFill>
            </a:endParaRPr>
          </a:p>
        </p:txBody>
      </p:sp>
      <p:pic>
        <p:nvPicPr>
          <p:cNvPr id="4" name="Picture 2" descr="Fakultas Teknologi Informasi Universitas Kristen Maranatha">
            <a:extLst>
              <a:ext uri="{FF2B5EF4-FFF2-40B4-BE49-F238E27FC236}">
                <a16:creationId xmlns:a16="http://schemas.microsoft.com/office/drawing/2014/main" id="{1B510CB5-1057-0F1A-6603-2D4B48585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45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hlinkClick r:id="" action="ppaction://media"/>
            <a:extLst>
              <a:ext uri="{FF2B5EF4-FFF2-40B4-BE49-F238E27FC236}">
                <a16:creationId xmlns:a16="http://schemas.microsoft.com/office/drawing/2014/main" id="{D5B3B3D3-FB57-4E8C-98BB-C5F1D62E3645}"/>
              </a:ext>
            </a:extLst>
          </p:cNvPr>
          <p:cNvPicPr>
            <a:picLocks noRot="1" noChangeAspect="1"/>
          </p:cNvPicPr>
          <p:nvPr>
            <a:videoFile r:link="rId1"/>
          </p:nvPr>
        </p:nvPicPr>
        <p:blipFill>
          <a:blip r:embed="rId3"/>
          <a:stretch>
            <a:fillRect/>
          </a:stretch>
        </p:blipFill>
        <p:spPr>
          <a:xfrm>
            <a:off x="1068917" y="22669"/>
            <a:ext cx="9958916" cy="6794499"/>
          </a:xfrm>
          <a:prstGeom prst="rect">
            <a:avLst/>
          </a:prstGeom>
        </p:spPr>
      </p:pic>
      <p:pic>
        <p:nvPicPr>
          <p:cNvPr id="2" name="Picture 2" descr="Fakultas Teknologi Informasi Universitas Kristen Maranatha">
            <a:extLst>
              <a:ext uri="{FF2B5EF4-FFF2-40B4-BE49-F238E27FC236}">
                <a16:creationId xmlns:a16="http://schemas.microsoft.com/office/drawing/2014/main" id="{E6F8E421-6449-9F0D-4F5F-9EFFC2319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778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C8C-9CF0-4993-AF4B-64E225A7959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spc="-150" dirty="0"/>
              <a:t>3</a:t>
            </a:r>
            <a:r>
              <a:rPr lang="en-US" sz="5100" kern="1200" spc="-150" dirty="0">
                <a:solidFill>
                  <a:schemeClr val="tx1"/>
                </a:solidFill>
                <a:latin typeface="+mj-lt"/>
                <a:ea typeface="+mj-ea"/>
                <a:cs typeface="+mj-cs"/>
              </a:rPr>
              <a:t>. </a:t>
            </a:r>
            <a:r>
              <a:rPr lang="en-US" sz="5100" kern="1200" spc="-150" dirty="0" err="1">
                <a:solidFill>
                  <a:schemeClr val="tx1"/>
                </a:solidFill>
                <a:latin typeface="+mj-lt"/>
                <a:ea typeface="+mj-ea"/>
                <a:cs typeface="+mj-cs"/>
              </a:rPr>
              <a:t>Algoritma</a:t>
            </a:r>
            <a:r>
              <a:rPr lang="en-US" sz="5100" kern="1200" spc="-150" dirty="0">
                <a:solidFill>
                  <a:schemeClr val="tx1"/>
                </a:solidFill>
                <a:latin typeface="+mj-lt"/>
                <a:ea typeface="+mj-ea"/>
                <a:cs typeface="+mj-cs"/>
              </a:rPr>
              <a:t> </a:t>
            </a:r>
            <a:r>
              <a:rPr lang="en-US" sz="5100" kern="1200" spc="-150" dirty="0" err="1">
                <a:solidFill>
                  <a:schemeClr val="tx1"/>
                </a:solidFill>
                <a:latin typeface="+mj-lt"/>
                <a:ea typeface="+mj-ea"/>
                <a:cs typeface="+mj-cs"/>
              </a:rPr>
              <a:t>Pencabangan</a:t>
            </a:r>
            <a:r>
              <a:rPr lang="en-US" sz="5100" kern="1200" spc="-150" dirty="0">
                <a:solidFill>
                  <a:schemeClr val="tx1"/>
                </a:solidFill>
                <a:latin typeface="+mj-lt"/>
                <a:ea typeface="+mj-ea"/>
                <a:cs typeface="+mj-cs"/>
              </a:rPr>
              <a:t> (Condition)</a:t>
            </a:r>
            <a:br>
              <a:rPr lang="en-US" sz="5100" kern="1200" spc="-150" dirty="0">
                <a:solidFill>
                  <a:schemeClr val="tx1"/>
                </a:solidFill>
                <a:latin typeface="+mj-lt"/>
                <a:ea typeface="+mj-ea"/>
                <a:cs typeface="+mj-cs"/>
              </a:rPr>
            </a:br>
            <a:endParaRPr lang="en-US" sz="5100" kern="1200" spc="-150" dirty="0">
              <a:solidFill>
                <a:schemeClr val="tx1"/>
              </a:solidFill>
              <a:latin typeface="+mj-lt"/>
              <a:ea typeface="+mj-ea"/>
              <a:cs typeface="+mj-cs"/>
            </a:endParaRPr>
          </a:p>
        </p:txBody>
      </p:sp>
      <p:pic>
        <p:nvPicPr>
          <p:cNvPr id="4" name="Picture 4">
            <a:extLst>
              <a:ext uri="{FF2B5EF4-FFF2-40B4-BE49-F238E27FC236}">
                <a16:creationId xmlns:a16="http://schemas.microsoft.com/office/drawing/2014/main" id="{7C9CABE2-7D8C-41D7-A5CF-9F2A01B26770}"/>
              </a:ext>
            </a:extLst>
          </p:cNvPr>
          <p:cNvPicPr>
            <a:picLocks noChangeAspect="1"/>
          </p:cNvPicPr>
          <p:nvPr/>
        </p:nvPicPr>
        <p:blipFill>
          <a:blip r:embed="rId2"/>
          <a:stretch>
            <a:fillRect/>
          </a:stretch>
        </p:blipFill>
        <p:spPr>
          <a:xfrm>
            <a:off x="4654296" y="1146376"/>
            <a:ext cx="7214616" cy="4537815"/>
          </a:xfrm>
          <a:prstGeom prst="rect">
            <a:avLst/>
          </a:prstGeom>
        </p:spPr>
      </p:pic>
      <p:pic>
        <p:nvPicPr>
          <p:cNvPr id="3" name="Picture 2" descr="Fakultas Teknologi Informasi Universitas Kristen Maranatha">
            <a:extLst>
              <a:ext uri="{FF2B5EF4-FFF2-40B4-BE49-F238E27FC236}">
                <a16:creationId xmlns:a16="http://schemas.microsoft.com/office/drawing/2014/main" id="{CCE3B721-541E-B72B-DCDE-14077436A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Rectangle 112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5" name="Rectangle 112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9" name="Freeform: Shape 112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0C138D1-64EC-4A4E-B90A-9C4A9571F94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Struktur IF-THEN-ELSE</a:t>
            </a:r>
          </a:p>
        </p:txBody>
      </p:sp>
      <p:pic>
        <p:nvPicPr>
          <p:cNvPr id="11266" name="Picture 2" descr="Struktur Percabangan | KULIAHKU">
            <a:extLst>
              <a:ext uri="{FF2B5EF4-FFF2-40B4-BE49-F238E27FC236}">
                <a16:creationId xmlns:a16="http://schemas.microsoft.com/office/drawing/2014/main" id="{84FD247C-4FC8-4759-9D9C-95322CED47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2428" y="634135"/>
            <a:ext cx="7225748" cy="55897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akultas Teknologi Informasi Universitas Kristen Maranatha">
            <a:extLst>
              <a:ext uri="{FF2B5EF4-FFF2-40B4-BE49-F238E27FC236}">
                <a16:creationId xmlns:a16="http://schemas.microsoft.com/office/drawing/2014/main" id="{878EFE05-3BB8-3F24-211D-A755B909F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46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3" name="Rectangle 1332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Rectangle 133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V07 - if-then-else Conditional Control Statements - YouTube">
            <a:extLst>
              <a:ext uri="{FF2B5EF4-FFF2-40B4-BE49-F238E27FC236}">
                <a16:creationId xmlns:a16="http://schemas.microsoft.com/office/drawing/2014/main" id="{DC105409-DBBE-4AE1-8FF3-9689A094A9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800" y="457200"/>
            <a:ext cx="10566400" cy="5943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akultas Teknologi Informasi Universitas Kristen Maranatha">
            <a:extLst>
              <a:ext uri="{FF2B5EF4-FFF2-40B4-BE49-F238E27FC236}">
                <a16:creationId xmlns:a16="http://schemas.microsoft.com/office/drawing/2014/main" id="{75C758D0-157A-F08A-E4B5-F8A7C2CF9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83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02" name="Rectangle 1230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138D1-64EC-4A4E-B90A-9C4A9571F94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kern="1200" dirty="0" err="1">
                <a:solidFill>
                  <a:srgbClr val="FFFFFF"/>
                </a:solidFill>
                <a:latin typeface="+mj-lt"/>
                <a:ea typeface="+mj-ea"/>
                <a:cs typeface="+mj-cs"/>
              </a:rPr>
              <a:t>Struktur</a:t>
            </a:r>
            <a:r>
              <a:rPr lang="en-US" kern="1200" dirty="0">
                <a:solidFill>
                  <a:srgbClr val="FFFFFF"/>
                </a:solidFill>
                <a:latin typeface="+mj-lt"/>
                <a:ea typeface="+mj-ea"/>
                <a:cs typeface="+mj-cs"/>
              </a:rPr>
              <a:t> IF-THEN-ELSE</a:t>
            </a:r>
            <a:br>
              <a:rPr lang="en-US" kern="1200" dirty="0">
                <a:solidFill>
                  <a:srgbClr val="FFFFFF"/>
                </a:solidFill>
                <a:latin typeface="+mj-lt"/>
                <a:ea typeface="+mj-ea"/>
                <a:cs typeface="+mj-cs"/>
              </a:rPr>
            </a:br>
            <a:r>
              <a:rPr lang="en-US" kern="1200" dirty="0">
                <a:solidFill>
                  <a:srgbClr val="FFFFFF"/>
                </a:solidFill>
                <a:latin typeface="+mj-lt"/>
                <a:ea typeface="+mj-ea"/>
                <a:cs typeface="+mj-cs"/>
              </a:rPr>
              <a:t>(</a:t>
            </a:r>
            <a:r>
              <a:rPr lang="en-US" kern="1200" dirty="0" err="1">
                <a:solidFill>
                  <a:srgbClr val="FFFFFF"/>
                </a:solidFill>
                <a:latin typeface="+mj-lt"/>
                <a:ea typeface="+mj-ea"/>
                <a:cs typeface="+mj-cs"/>
              </a:rPr>
              <a:t>dengan</a:t>
            </a:r>
            <a:r>
              <a:rPr lang="en-US" kern="1200" dirty="0">
                <a:solidFill>
                  <a:srgbClr val="FFFFFF"/>
                </a:solidFill>
                <a:latin typeface="+mj-lt"/>
                <a:ea typeface="+mj-ea"/>
                <a:cs typeface="+mj-cs"/>
              </a:rPr>
              <a:t> 3 </a:t>
            </a:r>
            <a:r>
              <a:rPr lang="en-US" kern="1200" dirty="0" err="1">
                <a:solidFill>
                  <a:srgbClr val="FFFFFF"/>
                </a:solidFill>
                <a:latin typeface="+mj-lt"/>
                <a:ea typeface="+mj-ea"/>
                <a:cs typeface="+mj-cs"/>
              </a:rPr>
              <a:t>kemungkinan</a:t>
            </a:r>
            <a:r>
              <a:rPr lang="en-US" kern="1200" dirty="0">
                <a:solidFill>
                  <a:srgbClr val="FFFFFF"/>
                </a:solidFill>
                <a:latin typeface="+mj-lt"/>
                <a:ea typeface="+mj-ea"/>
                <a:cs typeface="+mj-cs"/>
              </a:rPr>
              <a:t>)</a:t>
            </a:r>
          </a:p>
        </p:txBody>
      </p:sp>
      <p:pic>
        <p:nvPicPr>
          <p:cNvPr id="12292" name="Picture 4" descr="Conditional (computer programming) - Wikipedia">
            <a:extLst>
              <a:ext uri="{FF2B5EF4-FFF2-40B4-BE49-F238E27FC236}">
                <a16:creationId xmlns:a16="http://schemas.microsoft.com/office/drawing/2014/main" id="{1C9D0583-6AA2-4613-8DC9-51B0DDFC89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5260" y="492573"/>
            <a:ext cx="4670668" cy="58807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akultas Teknologi Informasi Universitas Kristen Maranatha">
            <a:extLst>
              <a:ext uri="{FF2B5EF4-FFF2-40B4-BE49-F238E27FC236}">
                <a16:creationId xmlns:a16="http://schemas.microsoft.com/office/drawing/2014/main" id="{00E47412-A1EA-9138-A687-0CEE1C40C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875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7105" y="1625608"/>
            <a:ext cx="3377643" cy="2722164"/>
          </a:xfrm>
        </p:spPr>
        <p:txBody>
          <a:bodyPr>
            <a:normAutofit/>
          </a:bodyPr>
          <a:lstStyle/>
          <a:p>
            <a:r>
              <a:rPr lang="en-US" sz="4700" dirty="0">
                <a:cs typeface="Calibri Light"/>
              </a:rPr>
              <a:t>MENGENAL SENSOR </a:t>
            </a:r>
            <a:endParaRPr lang="en-US" sz="4700" dirty="0"/>
          </a:p>
        </p:txBody>
      </p:sp>
      <p:sp>
        <p:nvSpPr>
          <p:cNvPr id="3" name="Subtitle 2"/>
          <p:cNvSpPr>
            <a:spLocks noGrp="1"/>
          </p:cNvSpPr>
          <p:nvPr>
            <p:ph type="subTitle" idx="1"/>
          </p:nvPr>
        </p:nvSpPr>
        <p:spPr>
          <a:xfrm>
            <a:off x="797105" y="4466845"/>
            <a:ext cx="3377643" cy="882904"/>
          </a:xfrm>
        </p:spPr>
        <p:txBody>
          <a:bodyPr vert="horz" lIns="91440" tIns="45720" rIns="91440" bIns="45720" rtlCol="0">
            <a:normAutofit/>
          </a:bodyPr>
          <a:lstStyle/>
          <a:p>
            <a:pPr>
              <a:lnSpc>
                <a:spcPct val="90000"/>
              </a:lnSpc>
            </a:pPr>
            <a:r>
              <a:rPr lang="en-US" sz="2200" dirty="0"/>
              <a:t>Introduction to Robotic #3</a:t>
            </a:r>
          </a:p>
          <a:p>
            <a:pPr>
              <a:lnSpc>
                <a:spcPct val="90000"/>
              </a:lnSpc>
            </a:pPr>
            <a:r>
              <a:rPr lang="en-US" sz="2200" dirty="0"/>
              <a:t>Teddy Marcus Zakaria</a:t>
            </a:r>
          </a:p>
          <a:p>
            <a:pPr>
              <a:lnSpc>
                <a:spcPct val="90000"/>
              </a:lnSpc>
            </a:pPr>
            <a:endParaRPr lang="en-US" sz="2200" dirty="0"/>
          </a:p>
        </p:txBody>
      </p:sp>
      <p:pic>
        <p:nvPicPr>
          <p:cNvPr id="5" name="Picture 4">
            <a:extLst>
              <a:ext uri="{FF2B5EF4-FFF2-40B4-BE49-F238E27FC236}">
                <a16:creationId xmlns:a16="http://schemas.microsoft.com/office/drawing/2014/main" id="{93EDF41D-47E3-48F9-A8A8-16F9A098D44E}"/>
              </a:ext>
            </a:extLst>
          </p:cNvPr>
          <p:cNvPicPr>
            <a:picLocks noChangeAspect="1"/>
          </p:cNvPicPr>
          <p:nvPr/>
        </p:nvPicPr>
        <p:blipFill>
          <a:blip r:embed="rId2"/>
          <a:stretch>
            <a:fillRect/>
          </a:stretch>
        </p:blipFill>
        <p:spPr>
          <a:xfrm>
            <a:off x="4818266" y="154126"/>
            <a:ext cx="7178264" cy="6365943"/>
          </a:xfrm>
          <a:prstGeom prst="rect">
            <a:avLst/>
          </a:prstGeom>
        </p:spPr>
      </p:pic>
      <p:sp>
        <p:nvSpPr>
          <p:cNvPr id="11" name="TextBox 10">
            <a:extLst>
              <a:ext uri="{FF2B5EF4-FFF2-40B4-BE49-F238E27FC236}">
                <a16:creationId xmlns:a16="http://schemas.microsoft.com/office/drawing/2014/main" id="{E6955D4C-2A2D-47D2-B160-87FCB6F9F6F8}"/>
              </a:ext>
            </a:extLst>
          </p:cNvPr>
          <p:cNvSpPr txBox="1"/>
          <p:nvPr/>
        </p:nvSpPr>
        <p:spPr>
          <a:xfrm>
            <a:off x="554107" y="888093"/>
            <a:ext cx="6097656" cy="1200329"/>
          </a:xfrm>
          <a:prstGeom prst="rect">
            <a:avLst/>
          </a:prstGeom>
          <a:noFill/>
        </p:spPr>
        <p:txBody>
          <a:bodyPr wrap="square">
            <a:spAutoFit/>
          </a:bodyPr>
          <a:lstStyle/>
          <a:p>
            <a:r>
              <a:rPr lang="en-US" b="0" i="0" dirty="0">
                <a:solidFill>
                  <a:srgbClr val="2C2D30"/>
                </a:solidFill>
                <a:effectLst/>
                <a:latin typeface="Lato" panose="020F0502020204030203" pitchFamily="34" charset="0"/>
              </a:rPr>
              <a:t>The </a:t>
            </a:r>
            <a:r>
              <a:rPr lang="en-US" b="0" i="0" u="none" strike="noStrike" dirty="0">
                <a:solidFill>
                  <a:srgbClr val="006BB4"/>
                </a:solidFill>
                <a:effectLst/>
                <a:latin typeface="Lato" panose="020F0502020204030203" pitchFamily="34" charset="0"/>
                <a:hlinkClick r:id="rId3"/>
              </a:rPr>
              <a:t>VR Robot</a:t>
            </a:r>
            <a:r>
              <a:rPr lang="en-US" b="0" i="0" dirty="0">
                <a:solidFill>
                  <a:srgbClr val="2C2D30"/>
                </a:solidFill>
                <a:effectLst/>
                <a:latin typeface="Lato" panose="020F0502020204030203" pitchFamily="34" charset="0"/>
              </a:rPr>
              <a:t> has two Eye Sensors, one that faces forward, and another that faces down. The sensors can detect if there is an object present as well as detect color (red, green, blue, none).</a:t>
            </a:r>
            <a:endParaRPr lang="en-ID" dirty="0"/>
          </a:p>
        </p:txBody>
      </p:sp>
      <p:pic>
        <p:nvPicPr>
          <p:cNvPr id="4" name="Picture 2" descr="Fakultas Teknologi Informasi Universitas Kristen Maranatha">
            <a:extLst>
              <a:ext uri="{FF2B5EF4-FFF2-40B4-BE49-F238E27FC236}">
                <a16:creationId xmlns:a16="http://schemas.microsoft.com/office/drawing/2014/main" id="{097A6C54-FF22-1263-345D-62DB92C3E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15E4-076F-EF39-E7D4-B30D72AC09BA}"/>
              </a:ext>
            </a:extLst>
          </p:cNvPr>
          <p:cNvSpPr>
            <a:spLocks noGrp="1"/>
          </p:cNvSpPr>
          <p:nvPr>
            <p:ph type="title"/>
          </p:nvPr>
        </p:nvSpPr>
        <p:spPr/>
        <p:txBody>
          <a:bodyPr/>
          <a:lstStyle/>
          <a:p>
            <a:endParaRPr lang="en-ID"/>
          </a:p>
        </p:txBody>
      </p:sp>
      <p:pic>
        <p:nvPicPr>
          <p:cNvPr id="3" name="Online Media 2" title="build House Using 3D Printer for Construction (Autoconz Indonesia)">
            <a:hlinkClick r:id="" action="ppaction://media"/>
            <a:extLst>
              <a:ext uri="{FF2B5EF4-FFF2-40B4-BE49-F238E27FC236}">
                <a16:creationId xmlns:a16="http://schemas.microsoft.com/office/drawing/2014/main" id="{6861FB10-051E-26E0-9581-6B3C717E26A6}"/>
              </a:ext>
            </a:extLst>
          </p:cNvPr>
          <p:cNvPicPr>
            <a:picLocks noRot="1" noChangeAspect="1"/>
          </p:cNvPicPr>
          <p:nvPr>
            <a:videoFile r:link="rId1"/>
          </p:nvPr>
        </p:nvPicPr>
        <p:blipFill>
          <a:blip r:embed="rId3"/>
          <a:stretch>
            <a:fillRect/>
          </a:stretch>
        </p:blipFill>
        <p:spPr>
          <a:xfrm>
            <a:off x="0" y="-15240"/>
            <a:ext cx="12165027" cy="6873240"/>
          </a:xfrm>
          <a:prstGeom prst="rect">
            <a:avLst/>
          </a:prstGeom>
        </p:spPr>
      </p:pic>
      <p:pic>
        <p:nvPicPr>
          <p:cNvPr id="4" name="Picture 2" descr="Fakultas Teknologi Informasi Universitas Kristen Maranatha">
            <a:extLst>
              <a:ext uri="{FF2B5EF4-FFF2-40B4-BE49-F238E27FC236}">
                <a16:creationId xmlns:a16="http://schemas.microsoft.com/office/drawing/2014/main" id="{94E9D3BB-C595-50C7-2A17-DFC60635AF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64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9AF2-FD85-480F-9FA6-B0110650A628}"/>
              </a:ext>
            </a:extLst>
          </p:cNvPr>
          <p:cNvSpPr>
            <a:spLocks noGrp="1"/>
          </p:cNvSpPr>
          <p:nvPr>
            <p:ph type="title"/>
          </p:nvPr>
        </p:nvSpPr>
        <p:spPr>
          <a:xfrm>
            <a:off x="565149" y="1204721"/>
            <a:ext cx="10964242" cy="1446550"/>
          </a:xfrm>
        </p:spPr>
        <p:txBody>
          <a:bodyPr>
            <a:normAutofit fontScale="90000"/>
          </a:bodyPr>
          <a:lstStyle/>
          <a:p>
            <a:r>
              <a:rPr lang="en-US" b="1" i="0" dirty="0" err="1">
                <a:solidFill>
                  <a:srgbClr val="2C2D30"/>
                </a:solidFill>
                <a:effectLst/>
                <a:latin typeface="Lato" panose="020F0502020204030203" pitchFamily="34" charset="0"/>
              </a:rPr>
              <a:t>VEXcode</a:t>
            </a:r>
            <a:r>
              <a:rPr lang="en-US" b="1" i="0" dirty="0">
                <a:solidFill>
                  <a:srgbClr val="2C2D30"/>
                </a:solidFill>
                <a:effectLst/>
                <a:latin typeface="Lato" panose="020F0502020204030203" pitchFamily="34" charset="0"/>
              </a:rPr>
              <a:t> VR Blocks Used with the Eye Sensors</a:t>
            </a:r>
            <a:br>
              <a:rPr lang="en-US" b="1" i="0" dirty="0">
                <a:solidFill>
                  <a:srgbClr val="2C2D30"/>
                </a:solidFill>
                <a:effectLst/>
                <a:latin typeface="Lato" panose="020F0502020204030203" pitchFamily="34" charset="0"/>
              </a:rPr>
            </a:br>
            <a:endParaRPr lang="en-ID" dirty="0"/>
          </a:p>
        </p:txBody>
      </p:sp>
      <p:pic>
        <p:nvPicPr>
          <p:cNvPr id="4100" name="Picture 4">
            <a:extLst>
              <a:ext uri="{FF2B5EF4-FFF2-40B4-BE49-F238E27FC236}">
                <a16:creationId xmlns:a16="http://schemas.microsoft.com/office/drawing/2014/main" id="{C1DB3BDB-AE7E-4AC1-B07A-5AE582377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09" y="2651271"/>
            <a:ext cx="4525618" cy="265412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olor sensing dropdown">
            <a:extLst>
              <a:ext uri="{FF2B5EF4-FFF2-40B4-BE49-F238E27FC236}">
                <a16:creationId xmlns:a16="http://schemas.microsoft.com/office/drawing/2014/main" id="{51C0EDA1-A5F6-4D06-A421-83BF27C50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788" y="2424717"/>
            <a:ext cx="5172603" cy="40555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akultas Teknologi Informasi Universitas Kristen Maranatha">
            <a:extLst>
              <a:ext uri="{FF2B5EF4-FFF2-40B4-BE49-F238E27FC236}">
                <a16:creationId xmlns:a16="http://schemas.microsoft.com/office/drawing/2014/main" id="{8E62BCF5-3E43-07DF-51F1-BDCC5115B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211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20702DA0-09AC-4CC3-9C64-F3F1A86B84F2}"/>
              </a:ext>
            </a:extLst>
          </p:cNvPr>
          <p:cNvSpPr txBox="1">
            <a:spLocks/>
          </p:cNvSpPr>
          <p:nvPr/>
        </p:nvSpPr>
        <p:spPr>
          <a:xfrm>
            <a:off x="6871996" y="400050"/>
            <a:ext cx="4946644" cy="823912"/>
          </a:xfrm>
          <a:prstGeom prst="rect">
            <a:avLst/>
          </a:prstGeom>
        </p:spPr>
        <p:txBody>
          <a:bodyPr>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Disk Maze Playground</a:t>
            </a:r>
          </a:p>
        </p:txBody>
      </p:sp>
      <p:sp>
        <p:nvSpPr>
          <p:cNvPr id="2" name="TextBox 1">
            <a:extLst>
              <a:ext uri="{FF2B5EF4-FFF2-40B4-BE49-F238E27FC236}">
                <a16:creationId xmlns:a16="http://schemas.microsoft.com/office/drawing/2014/main" id="{878E43F1-6237-48FA-93DA-4F9D2FE4FA2D}"/>
              </a:ext>
            </a:extLst>
          </p:cNvPr>
          <p:cNvSpPr txBox="1"/>
          <p:nvPr/>
        </p:nvSpPr>
        <p:spPr>
          <a:xfrm>
            <a:off x="5858576" y="4969431"/>
            <a:ext cx="5456583" cy="2031325"/>
          </a:xfrm>
          <a:prstGeom prst="rect">
            <a:avLst/>
          </a:prstGeom>
          <a:noFill/>
        </p:spPr>
        <p:txBody>
          <a:bodyPr wrap="square" rtlCol="0">
            <a:spAutoFit/>
          </a:bodyPr>
          <a:lstStyle/>
          <a:p>
            <a:r>
              <a:rPr lang="en-US" dirty="0"/>
              <a:t>Jika </a:t>
            </a:r>
            <a:r>
              <a:rPr lang="en-US" dirty="0" err="1"/>
              <a:t>mendeteksi</a:t>
            </a:r>
            <a:r>
              <a:rPr lang="en-US" dirty="0"/>
              <a:t> </a:t>
            </a:r>
            <a:r>
              <a:rPr lang="en-US" dirty="0" err="1"/>
              <a:t>hijau</a:t>
            </a:r>
            <a:r>
              <a:rPr lang="en-US" dirty="0"/>
              <a:t>, maka </a:t>
            </a:r>
            <a:r>
              <a:rPr lang="en-US" dirty="0" err="1"/>
              <a:t>belok</a:t>
            </a:r>
            <a:r>
              <a:rPr lang="en-US" dirty="0"/>
              <a:t> </a:t>
            </a:r>
            <a:r>
              <a:rPr lang="en-US" dirty="0" err="1"/>
              <a:t>kanan</a:t>
            </a:r>
            <a:r>
              <a:rPr lang="en-US" dirty="0"/>
              <a:t> 90 </a:t>
            </a:r>
            <a:r>
              <a:rPr lang="en-US" dirty="0" err="1"/>
              <a:t>derajat</a:t>
            </a:r>
            <a:endParaRPr lang="en-ID" dirty="0"/>
          </a:p>
          <a:p>
            <a:r>
              <a:rPr lang="en-US" dirty="0"/>
              <a:t>Jika </a:t>
            </a:r>
            <a:r>
              <a:rPr lang="en-US" dirty="0" err="1"/>
              <a:t>mendeteksi</a:t>
            </a:r>
            <a:r>
              <a:rPr lang="en-US" dirty="0"/>
              <a:t> </a:t>
            </a:r>
            <a:r>
              <a:rPr lang="en-US" dirty="0" err="1"/>
              <a:t>biru</a:t>
            </a:r>
            <a:r>
              <a:rPr lang="en-US" dirty="0"/>
              <a:t>, </a:t>
            </a:r>
            <a:r>
              <a:rPr lang="en-US" dirty="0" err="1"/>
              <a:t>maka</a:t>
            </a:r>
            <a:r>
              <a:rPr lang="en-US" dirty="0"/>
              <a:t> </a:t>
            </a:r>
            <a:r>
              <a:rPr lang="en-US" dirty="0" err="1"/>
              <a:t>belok</a:t>
            </a:r>
            <a:r>
              <a:rPr lang="en-US" dirty="0"/>
              <a:t> </a:t>
            </a:r>
            <a:r>
              <a:rPr lang="en-US" dirty="0" err="1"/>
              <a:t>kiri</a:t>
            </a:r>
            <a:r>
              <a:rPr lang="en-US" dirty="0"/>
              <a:t> 90 </a:t>
            </a:r>
            <a:r>
              <a:rPr lang="en-US" dirty="0" err="1"/>
              <a:t>derajat</a:t>
            </a:r>
            <a:endParaRPr lang="en-US" dirty="0"/>
          </a:p>
          <a:p>
            <a:r>
              <a:rPr lang="en-US" dirty="0"/>
              <a:t>Jika </a:t>
            </a:r>
            <a:r>
              <a:rPr lang="en-US" dirty="0" err="1"/>
              <a:t>mendeteksi</a:t>
            </a:r>
            <a:r>
              <a:rPr lang="en-US" dirty="0"/>
              <a:t> </a:t>
            </a:r>
            <a:r>
              <a:rPr lang="en-US" dirty="0" err="1"/>
              <a:t>merah</a:t>
            </a:r>
            <a:r>
              <a:rPr lang="en-US" dirty="0"/>
              <a:t>, maka berhenti</a:t>
            </a:r>
          </a:p>
          <a:p>
            <a:r>
              <a:rPr lang="en-US" dirty="0"/>
              <a:t>Jika tidak </a:t>
            </a:r>
            <a:r>
              <a:rPr lang="en-US" dirty="0" err="1"/>
              <a:t>mendeteksi</a:t>
            </a:r>
            <a:r>
              <a:rPr lang="en-US" dirty="0"/>
              <a:t>, maka </a:t>
            </a:r>
            <a:r>
              <a:rPr lang="en-US" dirty="0" err="1"/>
              <a:t>maju</a:t>
            </a:r>
            <a:endParaRPr lang="en-US" dirty="0"/>
          </a:p>
          <a:p>
            <a:endParaRPr lang="en-US" dirty="0"/>
          </a:p>
          <a:p>
            <a:endParaRPr lang="en-US" dirty="0"/>
          </a:p>
          <a:p>
            <a:endParaRPr lang="en-US" dirty="0"/>
          </a:p>
        </p:txBody>
      </p:sp>
      <p:pic>
        <p:nvPicPr>
          <p:cNvPr id="4" name="Content Placeholder 4">
            <a:extLst>
              <a:ext uri="{FF2B5EF4-FFF2-40B4-BE49-F238E27FC236}">
                <a16:creationId xmlns:a16="http://schemas.microsoft.com/office/drawing/2014/main" id="{A8D4C990-4DD2-47CB-B739-DC6CB638A996}"/>
              </a:ext>
            </a:extLst>
          </p:cNvPr>
          <p:cNvPicPr>
            <a:picLocks noChangeAspect="1"/>
          </p:cNvPicPr>
          <p:nvPr/>
        </p:nvPicPr>
        <p:blipFill>
          <a:blip r:embed="rId2"/>
          <a:stretch>
            <a:fillRect/>
          </a:stretch>
        </p:blipFill>
        <p:spPr>
          <a:xfrm>
            <a:off x="5858577" y="1223612"/>
            <a:ext cx="5456583" cy="3604463"/>
          </a:xfrm>
          <a:prstGeom prst="rect">
            <a:avLst/>
          </a:prstGeom>
        </p:spPr>
      </p:pic>
      <p:pic>
        <p:nvPicPr>
          <p:cNvPr id="8" name="Picture 7">
            <a:extLst>
              <a:ext uri="{FF2B5EF4-FFF2-40B4-BE49-F238E27FC236}">
                <a16:creationId xmlns:a16="http://schemas.microsoft.com/office/drawing/2014/main" id="{A7A71248-AD81-4C93-9412-03D5DBB46C4F}"/>
              </a:ext>
            </a:extLst>
          </p:cNvPr>
          <p:cNvPicPr>
            <a:picLocks noChangeAspect="1"/>
          </p:cNvPicPr>
          <p:nvPr/>
        </p:nvPicPr>
        <p:blipFill>
          <a:blip r:embed="rId3"/>
          <a:stretch>
            <a:fillRect/>
          </a:stretch>
        </p:blipFill>
        <p:spPr>
          <a:xfrm>
            <a:off x="130881" y="-35110"/>
            <a:ext cx="5727695" cy="6928220"/>
          </a:xfrm>
          <a:prstGeom prst="rect">
            <a:avLst/>
          </a:prstGeom>
        </p:spPr>
      </p:pic>
      <p:pic>
        <p:nvPicPr>
          <p:cNvPr id="5" name="Picture 2" descr="Fakultas Teknologi Informasi Universitas Kristen Maranatha">
            <a:extLst>
              <a:ext uri="{FF2B5EF4-FFF2-40B4-BE49-F238E27FC236}">
                <a16:creationId xmlns:a16="http://schemas.microsoft.com/office/drawing/2014/main" id="{BCC42043-D385-349D-9630-192F3527E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65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69DD83-71A9-4882-AE2E-5990E5319073}"/>
              </a:ext>
            </a:extLst>
          </p:cNvPr>
          <p:cNvSpPr>
            <a:spLocks noGrp="1"/>
          </p:cNvSpPr>
          <p:nvPr>
            <p:ph type="title"/>
          </p:nvPr>
        </p:nvSpPr>
        <p:spPr/>
        <p:txBody>
          <a:bodyPr>
            <a:normAutofit fontScale="90000"/>
          </a:bodyPr>
          <a:lstStyle/>
          <a:p>
            <a:r>
              <a:rPr lang="en-US" b="1" i="0" dirty="0">
                <a:solidFill>
                  <a:srgbClr val="2C2D30"/>
                </a:solidFill>
                <a:effectLst/>
                <a:latin typeface="Lato" panose="020F0502020204030203" pitchFamily="34" charset="0"/>
              </a:rPr>
              <a:t>Using the Down Eye Sensor in a </a:t>
            </a:r>
            <a:r>
              <a:rPr lang="en-US" b="1" i="0" dirty="0" err="1">
                <a:solidFill>
                  <a:srgbClr val="2C2D30"/>
                </a:solidFill>
                <a:effectLst/>
                <a:latin typeface="Lato" panose="020F0502020204030203" pitchFamily="34" charset="0"/>
              </a:rPr>
              <a:t>VEXcode</a:t>
            </a:r>
            <a:r>
              <a:rPr lang="en-US" b="1" i="0" dirty="0">
                <a:solidFill>
                  <a:srgbClr val="2C2D30"/>
                </a:solidFill>
                <a:effectLst/>
                <a:latin typeface="Lato" panose="020F0502020204030203" pitchFamily="34" charset="0"/>
              </a:rPr>
              <a:t> VR Project</a:t>
            </a:r>
            <a:br>
              <a:rPr lang="en-US" b="1" i="0" dirty="0">
                <a:solidFill>
                  <a:srgbClr val="2C2D30"/>
                </a:solidFill>
                <a:effectLst/>
                <a:latin typeface="Lato" panose="020F0502020204030203" pitchFamily="34" charset="0"/>
              </a:rPr>
            </a:br>
            <a:endParaRPr lang="en-ID" dirty="0"/>
          </a:p>
        </p:txBody>
      </p:sp>
      <p:sp>
        <p:nvSpPr>
          <p:cNvPr id="8" name="Text Placeholder 7">
            <a:extLst>
              <a:ext uri="{FF2B5EF4-FFF2-40B4-BE49-F238E27FC236}">
                <a16:creationId xmlns:a16="http://schemas.microsoft.com/office/drawing/2014/main" id="{F4B35DE2-0D5F-4A26-81CC-1EBAF5341B1B}"/>
              </a:ext>
            </a:extLst>
          </p:cNvPr>
          <p:cNvSpPr>
            <a:spLocks noGrp="1"/>
          </p:cNvSpPr>
          <p:nvPr>
            <p:ph type="body" idx="1"/>
          </p:nvPr>
        </p:nvSpPr>
        <p:spPr/>
        <p:txBody>
          <a:bodyPr>
            <a:normAutofit/>
          </a:bodyPr>
          <a:lstStyle/>
          <a:p>
            <a:r>
              <a:rPr lang="en-US" dirty="0"/>
              <a:t>Disk Maze Playground</a:t>
            </a:r>
            <a:endParaRPr lang="en-ID" dirty="0"/>
          </a:p>
        </p:txBody>
      </p:sp>
      <p:sp>
        <p:nvSpPr>
          <p:cNvPr id="9" name="Text Placeholder 8">
            <a:extLst>
              <a:ext uri="{FF2B5EF4-FFF2-40B4-BE49-F238E27FC236}">
                <a16:creationId xmlns:a16="http://schemas.microsoft.com/office/drawing/2014/main" id="{1C186E74-9A0E-449A-8AB4-25643C16BBC8}"/>
              </a:ext>
            </a:extLst>
          </p:cNvPr>
          <p:cNvSpPr>
            <a:spLocks noGrp="1"/>
          </p:cNvSpPr>
          <p:nvPr>
            <p:ph type="body" sz="quarter" idx="3"/>
          </p:nvPr>
        </p:nvSpPr>
        <p:spPr/>
        <p:txBody>
          <a:bodyPr>
            <a:normAutofit/>
          </a:bodyPr>
          <a:lstStyle/>
          <a:p>
            <a:r>
              <a:rPr lang="en-US" dirty="0"/>
              <a:t>Disk Maze Playground</a:t>
            </a:r>
            <a:endParaRPr lang="en-ID" dirty="0"/>
          </a:p>
        </p:txBody>
      </p:sp>
      <p:pic>
        <p:nvPicPr>
          <p:cNvPr id="6146" name="Picture 2">
            <a:extLst>
              <a:ext uri="{FF2B5EF4-FFF2-40B4-BE49-F238E27FC236}">
                <a16:creationId xmlns:a16="http://schemas.microsoft.com/office/drawing/2014/main" id="{2AC15F2A-C9E2-4A74-AA4C-5689573513EC}"/>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1184281" y="3516313"/>
            <a:ext cx="4646899" cy="29640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B7A4C301-B589-4662-A6F1-C6BAE3865C4B}"/>
              </a:ext>
            </a:extLst>
          </p:cNvPr>
          <p:cNvPicPr>
            <a:picLocks noGrp="1" noChangeAspect="1"/>
          </p:cNvPicPr>
          <p:nvPr>
            <p:ph sz="quarter" idx="4"/>
          </p:nvPr>
        </p:nvPicPr>
        <p:blipFill>
          <a:blip r:embed="rId3"/>
          <a:stretch>
            <a:fillRect/>
          </a:stretch>
        </p:blipFill>
        <p:spPr>
          <a:xfrm>
            <a:off x="6033006" y="3514725"/>
            <a:ext cx="4487024" cy="2964000"/>
          </a:xfrm>
        </p:spPr>
      </p:pic>
      <p:pic>
        <p:nvPicPr>
          <p:cNvPr id="2" name="Picture 2" descr="Fakultas Teknologi Informasi Universitas Kristen Maranatha">
            <a:extLst>
              <a:ext uri="{FF2B5EF4-FFF2-40B4-BE49-F238E27FC236}">
                <a16:creationId xmlns:a16="http://schemas.microsoft.com/office/drawing/2014/main" id="{F52C431C-9BE0-A0FD-DA48-2492BA529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025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2DC390B-74D1-4B76-8CAE-25BEDB7D84D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65149" y="2654358"/>
            <a:ext cx="5079160" cy="26157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BF6BFF-7756-4BD4-B4CB-52C6DAFD8C7B}"/>
              </a:ext>
            </a:extLst>
          </p:cNvPr>
          <p:cNvSpPr>
            <a:spLocks noGrp="1"/>
          </p:cNvSpPr>
          <p:nvPr>
            <p:ph type="title"/>
          </p:nvPr>
        </p:nvSpPr>
        <p:spPr/>
        <p:txBody>
          <a:bodyPr/>
          <a:lstStyle/>
          <a:p>
            <a:r>
              <a:rPr lang="en-US" dirty="0"/>
              <a:t>Using the Front Eye Sensor with [Wait until] Quiz</a:t>
            </a:r>
            <a:endParaRPr lang="en-ID" dirty="0"/>
          </a:p>
        </p:txBody>
      </p:sp>
      <p:sp>
        <p:nvSpPr>
          <p:cNvPr id="5" name="Content Placeholder 4">
            <a:extLst>
              <a:ext uri="{FF2B5EF4-FFF2-40B4-BE49-F238E27FC236}">
                <a16:creationId xmlns:a16="http://schemas.microsoft.com/office/drawing/2014/main" id="{B51B22BE-7F6A-481B-9EE2-784299971F22}"/>
              </a:ext>
            </a:extLst>
          </p:cNvPr>
          <p:cNvSpPr>
            <a:spLocks noGrp="1"/>
          </p:cNvSpPr>
          <p:nvPr>
            <p:ph sz="half" idx="2"/>
          </p:nvPr>
        </p:nvSpPr>
        <p:spPr>
          <a:xfrm>
            <a:off x="5337313" y="2691637"/>
            <a:ext cx="5686229" cy="3189733"/>
          </a:xfrm>
        </p:spPr>
        <p:txBody>
          <a:bodyPr>
            <a:noAutofit/>
          </a:bodyPr>
          <a:lstStyle/>
          <a:p>
            <a:pPr marL="0" indent="0" rtl="0" fontAlgn="base">
              <a:spcBef>
                <a:spcPts val="2000"/>
              </a:spcBef>
              <a:spcAft>
                <a:spcPts val="500"/>
              </a:spcAft>
              <a:buNone/>
            </a:pPr>
            <a:r>
              <a:rPr lang="en-US" sz="2000" b="1" i="0" u="none" strike="noStrike" dirty="0">
                <a:solidFill>
                  <a:srgbClr val="000000"/>
                </a:solidFill>
                <a:effectLst/>
                <a:latin typeface="Arial" panose="020B0604020202020204" pitchFamily="34" charset="0"/>
              </a:rPr>
              <a:t>What will happen if the Front Eye Sensor detects green in this project?</a:t>
            </a:r>
          </a:p>
          <a:p>
            <a:pPr marL="742950" lvl="1" indent="-285750" rtl="0" fontAlgn="base">
              <a:spcBef>
                <a:spcPts val="300"/>
              </a:spcBef>
              <a:spcAft>
                <a:spcPts val="300"/>
              </a:spcAft>
              <a:buFont typeface="+mj-lt"/>
              <a:buAutoNum type="arabicPeriod"/>
            </a:pPr>
            <a:r>
              <a:rPr lang="en-US" b="0" i="0" u="none" strike="noStrike" dirty="0">
                <a:solidFill>
                  <a:srgbClr val="000000"/>
                </a:solidFill>
                <a:effectLst/>
                <a:latin typeface="Arial" panose="020B0604020202020204" pitchFamily="34" charset="0"/>
              </a:rPr>
              <a:t>The VR Robot will turn right for 90 degrees.</a:t>
            </a:r>
          </a:p>
          <a:p>
            <a:pPr marL="742950" lvl="1" indent="-285750" rtl="0" fontAlgn="base">
              <a:spcBef>
                <a:spcPts val="300"/>
              </a:spcBef>
              <a:spcAft>
                <a:spcPts val="300"/>
              </a:spcAft>
              <a:buFont typeface="+mj-lt"/>
              <a:buAutoNum type="arabicPeriod"/>
            </a:pPr>
            <a:r>
              <a:rPr lang="en-US" b="0" i="0" u="none" strike="noStrike" dirty="0">
                <a:solidFill>
                  <a:srgbClr val="000000"/>
                </a:solidFill>
                <a:effectLst/>
                <a:latin typeface="Arial" panose="020B0604020202020204" pitchFamily="34" charset="0"/>
              </a:rPr>
              <a:t>The VR Robot will turn left for 90 degrees.</a:t>
            </a:r>
          </a:p>
          <a:p>
            <a:pPr marL="742950" lvl="1" indent="-285750" rtl="0" fontAlgn="base">
              <a:spcBef>
                <a:spcPts val="300"/>
              </a:spcBef>
              <a:spcAft>
                <a:spcPts val="300"/>
              </a:spcAft>
              <a:buFont typeface="+mj-lt"/>
              <a:buAutoNum type="arabicPeriod"/>
            </a:pPr>
            <a:r>
              <a:rPr lang="en-US" b="0" i="0" u="none" strike="noStrike" dirty="0">
                <a:solidFill>
                  <a:srgbClr val="000000"/>
                </a:solidFill>
                <a:effectLst/>
                <a:latin typeface="Arial" panose="020B0604020202020204" pitchFamily="34" charset="0"/>
              </a:rPr>
              <a:t>The VR Robot will turn drive forward.</a:t>
            </a:r>
          </a:p>
          <a:p>
            <a:pPr marL="742950" lvl="1" indent="-285750" rtl="0" fontAlgn="base">
              <a:spcBef>
                <a:spcPts val="300"/>
              </a:spcBef>
              <a:spcAft>
                <a:spcPts val="300"/>
              </a:spcAft>
              <a:buFont typeface="+mj-lt"/>
              <a:buAutoNum type="arabicPeriod"/>
            </a:pPr>
            <a:r>
              <a:rPr lang="en-US" b="0" i="0" u="none" strike="noStrike" dirty="0">
                <a:solidFill>
                  <a:srgbClr val="000000"/>
                </a:solidFill>
                <a:effectLst/>
                <a:latin typeface="Arial" panose="020B0604020202020204" pitchFamily="34" charset="0"/>
              </a:rPr>
              <a:t>The VR Robot will turn stop driving.</a:t>
            </a:r>
          </a:p>
          <a:p>
            <a:endParaRPr lang="en-ID" sz="2000" dirty="0"/>
          </a:p>
        </p:txBody>
      </p:sp>
      <p:pic>
        <p:nvPicPr>
          <p:cNvPr id="3" name="Picture 2" descr="Fakultas Teknologi Informasi Universitas Kristen Maranatha">
            <a:extLst>
              <a:ext uri="{FF2B5EF4-FFF2-40B4-BE49-F238E27FC236}">
                <a16:creationId xmlns:a16="http://schemas.microsoft.com/office/drawing/2014/main" id="{18A7E45B-B482-183E-F2E1-39346E69C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655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6BFF-7756-4BD4-B4CB-52C6DAFD8C7B}"/>
              </a:ext>
            </a:extLst>
          </p:cNvPr>
          <p:cNvSpPr>
            <a:spLocks noGrp="1"/>
          </p:cNvSpPr>
          <p:nvPr>
            <p:ph type="title"/>
          </p:nvPr>
        </p:nvSpPr>
        <p:spPr/>
        <p:txBody>
          <a:bodyPr/>
          <a:lstStyle/>
          <a:p>
            <a:r>
              <a:rPr lang="en-US" dirty="0"/>
              <a:t>Using the Front Eye Sensor with [Wait until] Quiz</a:t>
            </a:r>
            <a:endParaRPr lang="en-ID" dirty="0"/>
          </a:p>
        </p:txBody>
      </p:sp>
      <p:sp>
        <p:nvSpPr>
          <p:cNvPr id="5" name="Content Placeholder 4">
            <a:extLst>
              <a:ext uri="{FF2B5EF4-FFF2-40B4-BE49-F238E27FC236}">
                <a16:creationId xmlns:a16="http://schemas.microsoft.com/office/drawing/2014/main" id="{B51B22BE-7F6A-481B-9EE2-784299971F22}"/>
              </a:ext>
            </a:extLst>
          </p:cNvPr>
          <p:cNvSpPr>
            <a:spLocks noGrp="1"/>
          </p:cNvSpPr>
          <p:nvPr>
            <p:ph sz="half" idx="2"/>
          </p:nvPr>
        </p:nvSpPr>
        <p:spPr>
          <a:xfrm>
            <a:off x="5337313" y="2691637"/>
            <a:ext cx="5686229" cy="3189733"/>
          </a:xfrm>
        </p:spPr>
        <p:txBody>
          <a:bodyPr>
            <a:noAutofit/>
          </a:bodyPr>
          <a:lstStyle/>
          <a:p>
            <a:pPr marL="0" indent="0" rtl="0" fontAlgn="base">
              <a:spcBef>
                <a:spcPts val="2000"/>
              </a:spcBef>
              <a:spcAft>
                <a:spcPts val="500"/>
              </a:spcAft>
              <a:buNone/>
            </a:pPr>
            <a:r>
              <a:rPr lang="en-US" sz="2000" b="1" i="0" u="none" strike="noStrike" dirty="0">
                <a:solidFill>
                  <a:srgbClr val="000000"/>
                </a:solidFill>
                <a:effectLst/>
                <a:latin typeface="Arial" panose="020B0604020202020204" pitchFamily="34" charset="0"/>
              </a:rPr>
              <a:t>What will happen when the Front Eye Sensor detects red in this project?</a:t>
            </a:r>
          </a:p>
          <a:p>
            <a:pPr marL="742950" lvl="1" indent="-285750" rtl="0" fontAlgn="base">
              <a:spcBef>
                <a:spcPts val="300"/>
              </a:spcBef>
              <a:spcAft>
                <a:spcPts val="300"/>
              </a:spcAft>
              <a:buFont typeface="+mj-lt"/>
              <a:buAutoNum type="arabicPeriod"/>
            </a:pPr>
            <a:r>
              <a:rPr lang="en-US" b="0" i="0" u="none" strike="noStrike" dirty="0">
                <a:solidFill>
                  <a:srgbClr val="000000"/>
                </a:solidFill>
                <a:effectLst/>
                <a:latin typeface="Arial" panose="020B0604020202020204" pitchFamily="34" charset="0"/>
              </a:rPr>
              <a:t>The VR Robot will stop driving.</a:t>
            </a:r>
          </a:p>
          <a:p>
            <a:pPr marL="742950" lvl="1" indent="-285750" rtl="0" fontAlgn="base">
              <a:spcBef>
                <a:spcPts val="300"/>
              </a:spcBef>
              <a:spcAft>
                <a:spcPts val="300"/>
              </a:spcAft>
              <a:buFont typeface="+mj-lt"/>
              <a:buAutoNum type="arabicPeriod"/>
            </a:pPr>
            <a:r>
              <a:rPr lang="en-US" b="0" i="0" u="none" strike="noStrike" dirty="0">
                <a:solidFill>
                  <a:srgbClr val="000000"/>
                </a:solidFill>
                <a:effectLst/>
                <a:latin typeface="Arial" panose="020B0604020202020204" pitchFamily="34" charset="0"/>
              </a:rPr>
              <a:t>The VR Robot will turn left for 90 degrees.</a:t>
            </a:r>
          </a:p>
          <a:p>
            <a:pPr marL="742950" lvl="1" indent="-285750" rtl="0" fontAlgn="base">
              <a:spcBef>
                <a:spcPts val="300"/>
              </a:spcBef>
              <a:spcAft>
                <a:spcPts val="300"/>
              </a:spcAft>
              <a:buFont typeface="+mj-lt"/>
              <a:buAutoNum type="arabicPeriod"/>
            </a:pPr>
            <a:r>
              <a:rPr lang="en-US" b="0" i="0" u="none" strike="noStrike" dirty="0">
                <a:solidFill>
                  <a:srgbClr val="000000"/>
                </a:solidFill>
                <a:effectLst/>
                <a:latin typeface="Arial" panose="020B0604020202020204" pitchFamily="34" charset="0"/>
              </a:rPr>
              <a:t>The VR Robot will drive forward.</a:t>
            </a:r>
          </a:p>
          <a:p>
            <a:pPr marL="742950" lvl="1" indent="-285750" rtl="0" fontAlgn="base">
              <a:spcBef>
                <a:spcPts val="300"/>
              </a:spcBef>
              <a:spcAft>
                <a:spcPts val="300"/>
              </a:spcAft>
              <a:buFont typeface="+mj-lt"/>
              <a:buAutoNum type="arabicPeriod"/>
            </a:pPr>
            <a:r>
              <a:rPr lang="en-US" b="0" i="0" u="none" strike="noStrike" dirty="0">
                <a:solidFill>
                  <a:srgbClr val="000000"/>
                </a:solidFill>
                <a:effectLst/>
                <a:latin typeface="Arial" panose="020B0604020202020204" pitchFamily="34" charset="0"/>
              </a:rPr>
              <a:t>The VR Robot will check the Front Eye Sensor repeatedly.</a:t>
            </a:r>
          </a:p>
        </p:txBody>
      </p:sp>
      <p:pic>
        <p:nvPicPr>
          <p:cNvPr id="10242" name="Picture 2">
            <a:extLst>
              <a:ext uri="{FF2B5EF4-FFF2-40B4-BE49-F238E27FC236}">
                <a16:creationId xmlns:a16="http://schemas.microsoft.com/office/drawing/2014/main" id="{7B9EA45B-895E-4EE7-A5DA-FAF5D078A21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64607" y="3249568"/>
            <a:ext cx="4772706" cy="27136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akultas Teknologi Informasi Universitas Kristen Maranatha">
            <a:extLst>
              <a:ext uri="{FF2B5EF4-FFF2-40B4-BE49-F238E27FC236}">
                <a16:creationId xmlns:a16="http://schemas.microsoft.com/office/drawing/2014/main" id="{D131FC92-902C-5FD8-178D-F90E7288C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190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7896-70CD-4134-C7C4-F0A9B8663C73}"/>
              </a:ext>
            </a:extLst>
          </p:cNvPr>
          <p:cNvSpPr>
            <a:spLocks noGrp="1"/>
          </p:cNvSpPr>
          <p:nvPr>
            <p:ph type="title"/>
          </p:nvPr>
        </p:nvSpPr>
        <p:spPr>
          <a:xfrm>
            <a:off x="640080" y="5576887"/>
            <a:ext cx="10911840" cy="640081"/>
          </a:xfrm>
        </p:spPr>
        <p:txBody>
          <a:bodyPr>
            <a:normAutofit/>
          </a:bodyPr>
          <a:lstStyle/>
          <a:p>
            <a:pPr algn="ctr"/>
            <a:r>
              <a:rPr lang="en-US" sz="3200"/>
              <a:t>LOGIKA PERMROGRAMAN ROBOTIKA</a:t>
            </a:r>
            <a:endParaRPr lang="en-ID" sz="3200"/>
          </a:p>
        </p:txBody>
      </p:sp>
      <p:pic>
        <p:nvPicPr>
          <p:cNvPr id="3" name="Picture 2" descr="A group of colorful circles with text&#10;&#10;Description automatically generated">
            <a:extLst>
              <a:ext uri="{FF2B5EF4-FFF2-40B4-BE49-F238E27FC236}">
                <a16:creationId xmlns:a16="http://schemas.microsoft.com/office/drawing/2014/main" id="{1BF6CC08-C3FC-E912-60FF-002229816B44}"/>
              </a:ext>
            </a:extLst>
          </p:cNvPr>
          <p:cNvPicPr>
            <a:picLocks noChangeAspect="1"/>
          </p:cNvPicPr>
          <p:nvPr/>
        </p:nvPicPr>
        <p:blipFill rotWithShape="1">
          <a:blip r:embed="rId2"/>
          <a:srcRect r="1" b="6189"/>
          <a:stretch/>
        </p:blipFill>
        <p:spPr>
          <a:xfrm>
            <a:off x="640080" y="640080"/>
            <a:ext cx="10911840" cy="4836795"/>
          </a:xfrm>
          <a:prstGeom prst="rect">
            <a:avLst/>
          </a:prstGeom>
          <a:ln w="19050">
            <a:solidFill>
              <a:schemeClr val="tx1"/>
            </a:solidFill>
            <a:miter lim="800000"/>
          </a:ln>
        </p:spPr>
      </p:pic>
      <p:pic>
        <p:nvPicPr>
          <p:cNvPr id="4" name="Picture 2" descr="Fakultas Teknologi Informasi Universitas Kristen Maranatha">
            <a:extLst>
              <a:ext uri="{FF2B5EF4-FFF2-40B4-BE49-F238E27FC236}">
                <a16:creationId xmlns:a16="http://schemas.microsoft.com/office/drawing/2014/main" id="{1BB3288D-C4CF-B8E1-EC41-385B97587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5669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C8C-9CF0-4993-AF4B-64E225A7959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spc="-150" dirty="0"/>
              <a:t>4. </a:t>
            </a:r>
            <a:r>
              <a:rPr lang="en-US" sz="5100" spc="-150" dirty="0" err="1"/>
              <a:t>Tipe</a:t>
            </a:r>
            <a:r>
              <a:rPr lang="en-US" sz="5100" spc="-150" dirty="0"/>
              <a:t> Data, Variable dan Operator</a:t>
            </a:r>
            <a:br>
              <a:rPr lang="en-US" sz="5100" kern="1200" spc="-150" dirty="0">
                <a:solidFill>
                  <a:schemeClr val="tx1"/>
                </a:solidFill>
                <a:latin typeface="+mj-lt"/>
                <a:ea typeface="+mj-ea"/>
                <a:cs typeface="+mj-cs"/>
              </a:rPr>
            </a:br>
            <a:endParaRPr lang="en-US" sz="5100" kern="1200" spc="-150" dirty="0">
              <a:solidFill>
                <a:schemeClr val="tx1"/>
              </a:solidFill>
              <a:latin typeface="+mj-lt"/>
              <a:ea typeface="+mj-ea"/>
              <a:cs typeface="+mj-cs"/>
            </a:endParaRPr>
          </a:p>
        </p:txBody>
      </p:sp>
      <p:pic>
        <p:nvPicPr>
          <p:cNvPr id="4" name="Picture 4">
            <a:extLst>
              <a:ext uri="{FF2B5EF4-FFF2-40B4-BE49-F238E27FC236}">
                <a16:creationId xmlns:a16="http://schemas.microsoft.com/office/drawing/2014/main" id="{7C9CABE2-7D8C-41D7-A5CF-9F2A01B26770}"/>
              </a:ext>
            </a:extLst>
          </p:cNvPr>
          <p:cNvPicPr>
            <a:picLocks noChangeAspect="1"/>
          </p:cNvPicPr>
          <p:nvPr/>
        </p:nvPicPr>
        <p:blipFill>
          <a:blip r:embed="rId2"/>
          <a:stretch>
            <a:fillRect/>
          </a:stretch>
        </p:blipFill>
        <p:spPr>
          <a:xfrm>
            <a:off x="4654296" y="1146376"/>
            <a:ext cx="7214616" cy="4537815"/>
          </a:xfrm>
          <a:prstGeom prst="rect">
            <a:avLst/>
          </a:prstGeom>
        </p:spPr>
      </p:pic>
      <p:pic>
        <p:nvPicPr>
          <p:cNvPr id="3" name="Picture 2" descr="Fakultas Teknologi Informasi Universitas Kristen Maranatha">
            <a:extLst>
              <a:ext uri="{FF2B5EF4-FFF2-40B4-BE49-F238E27FC236}">
                <a16:creationId xmlns:a16="http://schemas.microsoft.com/office/drawing/2014/main" id="{EAA3EF31-1A72-A105-2159-8C75B558E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7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60B75-DB7E-B006-33E3-9655E10A585D}"/>
              </a:ext>
            </a:extLst>
          </p:cNvPr>
          <p:cNvSpPr>
            <a:spLocks noGrp="1"/>
          </p:cNvSpPr>
          <p:nvPr>
            <p:ph type="title"/>
          </p:nvPr>
        </p:nvSpPr>
        <p:spPr/>
        <p:txBody>
          <a:bodyPr/>
          <a:lstStyle/>
          <a:p>
            <a:r>
              <a:rPr lang="en-US" dirty="0" err="1"/>
              <a:t>Tipe</a:t>
            </a:r>
            <a:r>
              <a:rPr lang="en-US" dirty="0"/>
              <a:t> Data</a:t>
            </a:r>
            <a:endParaRPr lang="en-ID" dirty="0"/>
          </a:p>
        </p:txBody>
      </p:sp>
      <p:graphicFrame>
        <p:nvGraphicFramePr>
          <p:cNvPr id="7" name="Content Placeholder 6">
            <a:extLst>
              <a:ext uri="{FF2B5EF4-FFF2-40B4-BE49-F238E27FC236}">
                <a16:creationId xmlns:a16="http://schemas.microsoft.com/office/drawing/2014/main" id="{32E66072-F0AF-34BD-B65E-95FEC5FE38B4}"/>
              </a:ext>
            </a:extLst>
          </p:cNvPr>
          <p:cNvGraphicFramePr>
            <a:graphicFrameLocks noGrp="1"/>
          </p:cNvGraphicFramePr>
          <p:nvPr>
            <p:ph idx="1"/>
            <p:extLst>
              <p:ext uri="{D42A27DB-BD31-4B8C-83A1-F6EECF244321}">
                <p14:modId xmlns:p14="http://schemas.microsoft.com/office/powerpoint/2010/main" val="4191922371"/>
              </p:ext>
            </p:extLst>
          </p:nvPr>
        </p:nvGraphicFramePr>
        <p:xfrm>
          <a:off x="838200" y="1524000"/>
          <a:ext cx="10515600" cy="4968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Fakultas Teknologi Informasi Universitas Kristen Maranatha">
            <a:extLst>
              <a:ext uri="{FF2B5EF4-FFF2-40B4-BE49-F238E27FC236}">
                <a16:creationId xmlns:a16="http://schemas.microsoft.com/office/drawing/2014/main" id="{CA5D5D0B-70DA-5066-7970-E9F29A59A9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127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C7C4B-02AF-0A69-6F55-EDF8333F6F79}"/>
              </a:ext>
            </a:extLst>
          </p:cNvPr>
          <p:cNvSpPr>
            <a:spLocks noGrp="1"/>
          </p:cNvSpPr>
          <p:nvPr>
            <p:ph type="title"/>
          </p:nvPr>
        </p:nvSpPr>
        <p:spPr/>
        <p:txBody>
          <a:bodyPr/>
          <a:lstStyle/>
          <a:p>
            <a:r>
              <a:rPr lang="en-US" dirty="0"/>
              <a:t>Variable : </a:t>
            </a:r>
            <a:r>
              <a:rPr lang="en-US" dirty="0" err="1"/>
              <a:t>Menampung</a:t>
            </a:r>
            <a:r>
              <a:rPr lang="en-US" dirty="0"/>
              <a:t> Nilai</a:t>
            </a:r>
            <a:endParaRPr lang="en-ID" dirty="0"/>
          </a:p>
        </p:txBody>
      </p:sp>
      <p:graphicFrame>
        <p:nvGraphicFramePr>
          <p:cNvPr id="3" name="Table 2">
            <a:extLst>
              <a:ext uri="{FF2B5EF4-FFF2-40B4-BE49-F238E27FC236}">
                <a16:creationId xmlns:a16="http://schemas.microsoft.com/office/drawing/2014/main" id="{299E8D15-979A-A59F-AE0A-0C762BE8F9B5}"/>
              </a:ext>
            </a:extLst>
          </p:cNvPr>
          <p:cNvGraphicFramePr>
            <a:graphicFrameLocks noGrp="1"/>
          </p:cNvGraphicFramePr>
          <p:nvPr>
            <p:extLst>
              <p:ext uri="{D42A27DB-BD31-4B8C-83A1-F6EECF244321}">
                <p14:modId xmlns:p14="http://schemas.microsoft.com/office/powerpoint/2010/main" val="823540654"/>
              </p:ext>
            </p:extLst>
          </p:nvPr>
        </p:nvGraphicFramePr>
        <p:xfrm>
          <a:off x="756920" y="1689894"/>
          <a:ext cx="10515600" cy="4876800"/>
        </p:xfrm>
        <a:graphic>
          <a:graphicData uri="http://schemas.openxmlformats.org/drawingml/2006/table">
            <a:tbl>
              <a:tblPr firstRow="1" firstCol="1" bandRow="1">
                <a:tableStyleId>{5C22544A-7EE6-4342-B048-85BDC9FD1C3A}</a:tableStyleId>
              </a:tblPr>
              <a:tblGrid>
                <a:gridCol w="2575560">
                  <a:extLst>
                    <a:ext uri="{9D8B030D-6E8A-4147-A177-3AD203B41FA5}">
                      <a16:colId xmlns:a16="http://schemas.microsoft.com/office/drawing/2014/main" val="4179842244"/>
                    </a:ext>
                  </a:extLst>
                </a:gridCol>
                <a:gridCol w="7940040">
                  <a:extLst>
                    <a:ext uri="{9D8B030D-6E8A-4147-A177-3AD203B41FA5}">
                      <a16:colId xmlns:a16="http://schemas.microsoft.com/office/drawing/2014/main" val="2955530199"/>
                    </a:ext>
                  </a:extLst>
                </a:gridCol>
              </a:tblGrid>
              <a:tr h="4483100">
                <a:tc>
                  <a:txBody>
                    <a:bodyPr/>
                    <a:lstStyle/>
                    <a:p>
                      <a:pPr algn="just"/>
                      <a:endParaRPr lang="en-ID"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r>
                        <a:rPr lang="en-US" sz="1600" dirty="0">
                          <a:effectLst/>
                        </a:rPr>
                        <a:t>Variables</a:t>
                      </a:r>
                      <a:endParaRPr lang="en-ID" sz="2400" dirty="0">
                        <a:effectLst/>
                      </a:endParaRPr>
                    </a:p>
                    <a:p>
                      <a:pPr algn="just"/>
                      <a:r>
                        <a:rPr lang="en-US" sz="1600" dirty="0" err="1">
                          <a:effectLst/>
                        </a:rPr>
                        <a:t>Variabel</a:t>
                      </a:r>
                      <a:r>
                        <a:rPr lang="en-US" sz="1600" dirty="0">
                          <a:effectLst/>
                        </a:rPr>
                        <a:t> digunakan </a:t>
                      </a:r>
                      <a:r>
                        <a:rPr lang="en-US" sz="1600" dirty="0" err="1">
                          <a:effectLst/>
                        </a:rPr>
                        <a:t>untuk</a:t>
                      </a:r>
                      <a:r>
                        <a:rPr lang="en-US" sz="1600" dirty="0">
                          <a:effectLst/>
                        </a:rPr>
                        <a:t> </a:t>
                      </a:r>
                      <a:r>
                        <a:rPr lang="en-US" sz="1600" dirty="0" err="1">
                          <a:effectLst/>
                        </a:rPr>
                        <a:t>menampung</a:t>
                      </a:r>
                      <a:r>
                        <a:rPr lang="en-US" sz="1600" dirty="0">
                          <a:effectLst/>
                        </a:rPr>
                        <a:t> </a:t>
                      </a:r>
                      <a:r>
                        <a:rPr lang="en-US" sz="1600" dirty="0" err="1">
                          <a:effectLst/>
                        </a:rPr>
                        <a:t>nilai</a:t>
                      </a:r>
                      <a:r>
                        <a:rPr lang="en-US" sz="1600" dirty="0">
                          <a:effectLst/>
                        </a:rPr>
                        <a:t>. </a:t>
                      </a:r>
                      <a:endParaRPr lang="en-ID" sz="2400" dirty="0">
                        <a:effectLst/>
                      </a:endParaRPr>
                    </a:p>
                    <a:p>
                      <a:pPr algn="just"/>
                      <a:r>
                        <a:rPr lang="en-US" sz="1600" dirty="0">
                          <a:effectLst/>
                        </a:rPr>
                        <a:t> </a:t>
                      </a:r>
                      <a:endParaRPr lang="en-ID" sz="2400" dirty="0">
                        <a:effectLst/>
                      </a:endParaRPr>
                    </a:p>
                    <a:p>
                      <a:pPr algn="just"/>
                      <a:r>
                        <a:rPr lang="en-US" sz="1600" dirty="0" err="1">
                          <a:effectLst/>
                        </a:rPr>
                        <a:t>Tombol</a:t>
                      </a:r>
                      <a:r>
                        <a:rPr lang="en-US" sz="1600" dirty="0">
                          <a:effectLst/>
                        </a:rPr>
                        <a:t> [Make a Variable] : Digunakan </a:t>
                      </a:r>
                      <a:r>
                        <a:rPr lang="en-US" sz="1600" dirty="0" err="1">
                          <a:effectLst/>
                        </a:rPr>
                        <a:t>untuk</a:t>
                      </a:r>
                      <a:r>
                        <a:rPr lang="en-US" sz="1600" dirty="0">
                          <a:effectLst/>
                        </a:rPr>
                        <a:t> membuat sebuah </a:t>
                      </a:r>
                      <a:r>
                        <a:rPr lang="en-US" sz="1600" dirty="0" err="1">
                          <a:effectLst/>
                        </a:rPr>
                        <a:t>variabel</a:t>
                      </a:r>
                      <a:endParaRPr lang="en-ID" sz="2400" dirty="0">
                        <a:effectLst/>
                      </a:endParaRPr>
                    </a:p>
                    <a:p>
                      <a:pPr algn="just"/>
                      <a:r>
                        <a:rPr lang="en-US" sz="1600" dirty="0">
                          <a:effectLst/>
                        </a:rPr>
                        <a:t> </a:t>
                      </a:r>
                      <a:endParaRPr lang="en-ID" sz="2400" dirty="0">
                        <a:effectLst/>
                      </a:endParaRPr>
                    </a:p>
                    <a:p>
                      <a:pPr algn="just"/>
                      <a:r>
                        <a:rPr lang="en-US" sz="1600" dirty="0">
                          <a:effectLst/>
                        </a:rPr>
                        <a:t>[Set my Variable to 0] : </a:t>
                      </a:r>
                      <a:r>
                        <a:rPr lang="en-US" sz="1600" dirty="0" err="1">
                          <a:effectLst/>
                        </a:rPr>
                        <a:t>mengisi</a:t>
                      </a:r>
                      <a:r>
                        <a:rPr lang="en-US" sz="1600" dirty="0">
                          <a:effectLst/>
                        </a:rPr>
                        <a:t> </a:t>
                      </a:r>
                      <a:r>
                        <a:rPr lang="en-US" sz="1600" dirty="0" err="1">
                          <a:effectLst/>
                        </a:rPr>
                        <a:t>myVariable</a:t>
                      </a:r>
                      <a:r>
                        <a:rPr lang="en-US" sz="1600" dirty="0">
                          <a:effectLst/>
                        </a:rPr>
                        <a:t> </a:t>
                      </a:r>
                      <a:r>
                        <a:rPr lang="en-US" sz="1600" dirty="0" err="1">
                          <a:effectLst/>
                        </a:rPr>
                        <a:t>dengan</a:t>
                      </a:r>
                      <a:r>
                        <a:rPr lang="en-US" sz="1600" dirty="0">
                          <a:effectLst/>
                        </a:rPr>
                        <a:t> </a:t>
                      </a:r>
                      <a:r>
                        <a:rPr lang="en-US" sz="1600" dirty="0" err="1">
                          <a:effectLst/>
                        </a:rPr>
                        <a:t>nilai</a:t>
                      </a:r>
                      <a:r>
                        <a:rPr lang="en-US" sz="1600" dirty="0">
                          <a:effectLst/>
                        </a:rPr>
                        <a:t> 0</a:t>
                      </a:r>
                      <a:endParaRPr lang="en-ID" sz="2400" dirty="0">
                        <a:effectLst/>
                      </a:endParaRPr>
                    </a:p>
                    <a:p>
                      <a:pPr algn="just"/>
                      <a:r>
                        <a:rPr lang="en-US" sz="1600" dirty="0">
                          <a:effectLst/>
                        </a:rPr>
                        <a:t> </a:t>
                      </a:r>
                      <a:endParaRPr lang="en-ID" sz="2400" dirty="0">
                        <a:effectLst/>
                      </a:endParaRPr>
                    </a:p>
                    <a:p>
                      <a:pPr algn="just"/>
                      <a:r>
                        <a:rPr lang="en-US" sz="1600" dirty="0">
                          <a:effectLst/>
                        </a:rPr>
                        <a:t>[Change </a:t>
                      </a:r>
                      <a:r>
                        <a:rPr lang="en-US" sz="1600" dirty="0" err="1">
                          <a:effectLst/>
                        </a:rPr>
                        <a:t>myVariable</a:t>
                      </a:r>
                      <a:r>
                        <a:rPr lang="en-US" sz="1600" dirty="0">
                          <a:effectLst/>
                        </a:rPr>
                        <a:t> by 1] : </a:t>
                      </a:r>
                      <a:r>
                        <a:rPr lang="en-US" sz="1600" dirty="0" err="1">
                          <a:effectLst/>
                        </a:rPr>
                        <a:t>mengubah</a:t>
                      </a:r>
                      <a:r>
                        <a:rPr lang="en-US" sz="1600" dirty="0">
                          <a:effectLst/>
                        </a:rPr>
                        <a:t> </a:t>
                      </a:r>
                      <a:r>
                        <a:rPr lang="en-US" sz="1600" dirty="0" err="1">
                          <a:effectLst/>
                        </a:rPr>
                        <a:t>nilai</a:t>
                      </a:r>
                      <a:r>
                        <a:rPr lang="en-US" sz="1600" dirty="0">
                          <a:effectLst/>
                        </a:rPr>
                        <a:t> </a:t>
                      </a:r>
                      <a:r>
                        <a:rPr lang="en-US" sz="1600" dirty="0" err="1">
                          <a:effectLst/>
                        </a:rPr>
                        <a:t>myVariable</a:t>
                      </a:r>
                      <a:r>
                        <a:rPr lang="en-US" sz="1600" dirty="0">
                          <a:effectLst/>
                        </a:rPr>
                        <a:t> </a:t>
                      </a:r>
                      <a:r>
                        <a:rPr lang="en-US" sz="1600" dirty="0" err="1">
                          <a:effectLst/>
                        </a:rPr>
                        <a:t>bertambah</a:t>
                      </a:r>
                      <a:r>
                        <a:rPr lang="en-US" sz="1600" dirty="0">
                          <a:effectLst/>
                        </a:rPr>
                        <a:t> 1.  </a:t>
                      </a:r>
                      <a:r>
                        <a:rPr lang="en-US" sz="1600" dirty="0" err="1">
                          <a:effectLst/>
                        </a:rPr>
                        <a:t>Apabila</a:t>
                      </a:r>
                      <a:r>
                        <a:rPr lang="en-US" sz="1600" dirty="0">
                          <a:effectLst/>
                        </a:rPr>
                        <a:t> </a:t>
                      </a:r>
                      <a:r>
                        <a:rPr lang="en-US" sz="1600" dirty="0" err="1">
                          <a:effectLst/>
                        </a:rPr>
                        <a:t>nilai</a:t>
                      </a:r>
                      <a:r>
                        <a:rPr lang="en-US" sz="1600" dirty="0">
                          <a:effectLst/>
                        </a:rPr>
                        <a:t> </a:t>
                      </a:r>
                      <a:r>
                        <a:rPr lang="en-US" sz="1600" dirty="0" err="1">
                          <a:effectLst/>
                        </a:rPr>
                        <a:t>myVariable</a:t>
                      </a:r>
                      <a:r>
                        <a:rPr lang="en-US" sz="1600" dirty="0">
                          <a:effectLst/>
                        </a:rPr>
                        <a:t> sebelumnya </a:t>
                      </a:r>
                      <a:r>
                        <a:rPr lang="en-US" sz="1600" dirty="0" err="1">
                          <a:effectLst/>
                        </a:rPr>
                        <a:t>bernilai</a:t>
                      </a:r>
                      <a:r>
                        <a:rPr lang="en-US" sz="1600" dirty="0">
                          <a:effectLst/>
                        </a:rPr>
                        <a:t> 5, maka setelah [Change </a:t>
                      </a:r>
                      <a:r>
                        <a:rPr lang="en-US" sz="1600" dirty="0" err="1">
                          <a:effectLst/>
                        </a:rPr>
                        <a:t>myVariable</a:t>
                      </a:r>
                      <a:r>
                        <a:rPr lang="en-US" sz="1600" dirty="0">
                          <a:effectLst/>
                        </a:rPr>
                        <a:t> by 1] </a:t>
                      </a:r>
                      <a:r>
                        <a:rPr lang="en-US" sz="1600" dirty="0" err="1">
                          <a:effectLst/>
                        </a:rPr>
                        <a:t>nilainya</a:t>
                      </a:r>
                      <a:r>
                        <a:rPr lang="en-US" sz="1600" dirty="0">
                          <a:effectLst/>
                        </a:rPr>
                        <a:t> </a:t>
                      </a:r>
                      <a:r>
                        <a:rPr lang="en-US" sz="1600" dirty="0" err="1">
                          <a:effectLst/>
                        </a:rPr>
                        <a:t>menjadi</a:t>
                      </a:r>
                      <a:r>
                        <a:rPr lang="en-US" sz="1600" dirty="0">
                          <a:effectLst/>
                        </a:rPr>
                        <a:t> 5 + 1 atau 6</a:t>
                      </a:r>
                      <a:endParaRPr lang="en-ID" sz="2400" dirty="0">
                        <a:effectLst/>
                      </a:endParaRPr>
                    </a:p>
                    <a:p>
                      <a:pPr algn="just"/>
                      <a:r>
                        <a:rPr lang="en-US" sz="1600" dirty="0">
                          <a:effectLst/>
                        </a:rPr>
                        <a:t> </a:t>
                      </a:r>
                      <a:endParaRPr lang="en-ID" sz="2400" dirty="0">
                        <a:effectLst/>
                      </a:endParaRPr>
                    </a:p>
                    <a:p>
                      <a:pPr algn="just"/>
                      <a:r>
                        <a:rPr lang="en-US" sz="1600" dirty="0">
                          <a:effectLst/>
                        </a:rPr>
                        <a:t>[Make a Boolean] : membuat sebuah </a:t>
                      </a:r>
                      <a:r>
                        <a:rPr lang="en-US" sz="1600" dirty="0" err="1">
                          <a:effectLst/>
                        </a:rPr>
                        <a:t>variabel</a:t>
                      </a:r>
                      <a:r>
                        <a:rPr lang="en-US" sz="1600" dirty="0">
                          <a:effectLst/>
                        </a:rPr>
                        <a:t> </a:t>
                      </a:r>
                      <a:r>
                        <a:rPr lang="en-US" sz="1600" dirty="0" err="1">
                          <a:effectLst/>
                        </a:rPr>
                        <a:t>bertipe</a:t>
                      </a:r>
                      <a:r>
                        <a:rPr lang="en-US" sz="1600" dirty="0">
                          <a:effectLst/>
                        </a:rPr>
                        <a:t> </a:t>
                      </a:r>
                      <a:r>
                        <a:rPr lang="en-US" sz="1600" dirty="0" err="1">
                          <a:effectLst/>
                        </a:rPr>
                        <a:t>boolean</a:t>
                      </a:r>
                      <a:r>
                        <a:rPr lang="en-US" sz="1600" dirty="0">
                          <a:effectLst/>
                        </a:rPr>
                        <a:t> (</a:t>
                      </a:r>
                      <a:r>
                        <a:rPr lang="en-US" sz="1600" dirty="0" err="1">
                          <a:effectLst/>
                        </a:rPr>
                        <a:t>nilainya</a:t>
                      </a:r>
                      <a:r>
                        <a:rPr lang="en-US" sz="1600" dirty="0">
                          <a:effectLst/>
                        </a:rPr>
                        <a:t> True atau False)</a:t>
                      </a:r>
                      <a:endParaRPr lang="en-ID" sz="2400" dirty="0">
                        <a:effectLst/>
                      </a:endParaRPr>
                    </a:p>
                    <a:p>
                      <a:pPr algn="just"/>
                      <a:r>
                        <a:rPr lang="en-US" sz="1600" dirty="0">
                          <a:effectLst/>
                        </a:rPr>
                        <a:t> </a:t>
                      </a:r>
                      <a:endParaRPr lang="en-ID" sz="2400" dirty="0">
                        <a:effectLst/>
                      </a:endParaRPr>
                    </a:p>
                    <a:p>
                      <a:pPr algn="just"/>
                      <a:r>
                        <a:rPr lang="en-US" sz="1600" dirty="0">
                          <a:effectLst/>
                        </a:rPr>
                        <a:t>[Make a List] : membuat sebuah </a:t>
                      </a:r>
                      <a:r>
                        <a:rPr lang="en-US" sz="1600" dirty="0" err="1">
                          <a:effectLst/>
                        </a:rPr>
                        <a:t>variabel</a:t>
                      </a:r>
                      <a:r>
                        <a:rPr lang="en-US" sz="1600" dirty="0">
                          <a:effectLst/>
                        </a:rPr>
                        <a:t> </a:t>
                      </a:r>
                      <a:r>
                        <a:rPr lang="en-US" sz="1600" dirty="0" err="1">
                          <a:effectLst/>
                        </a:rPr>
                        <a:t>bertipe</a:t>
                      </a:r>
                      <a:r>
                        <a:rPr lang="en-US" sz="1600" dirty="0">
                          <a:effectLst/>
                        </a:rPr>
                        <a:t> list, </a:t>
                      </a:r>
                      <a:r>
                        <a:rPr lang="en-US" sz="1600" dirty="0" err="1">
                          <a:effectLst/>
                        </a:rPr>
                        <a:t>panjang</a:t>
                      </a:r>
                      <a:r>
                        <a:rPr lang="en-US" sz="1600" dirty="0">
                          <a:effectLst/>
                        </a:rPr>
                        <a:t> list </a:t>
                      </a:r>
                      <a:r>
                        <a:rPr lang="en-US" sz="1600" dirty="0" err="1">
                          <a:effectLst/>
                        </a:rPr>
                        <a:t>antara</a:t>
                      </a:r>
                      <a:r>
                        <a:rPr lang="en-US" sz="1600" dirty="0">
                          <a:effectLst/>
                        </a:rPr>
                        <a:t> 1 </a:t>
                      </a:r>
                      <a:r>
                        <a:rPr lang="en-US" sz="1600" dirty="0" err="1">
                          <a:effectLst/>
                        </a:rPr>
                        <a:t>sd</a:t>
                      </a:r>
                      <a:r>
                        <a:rPr lang="en-US" sz="1600" dirty="0">
                          <a:effectLst/>
                        </a:rPr>
                        <a:t> 20. Sebuah set list </a:t>
                      </a:r>
                      <a:r>
                        <a:rPr lang="en-US" sz="1600" dirty="0" err="1">
                          <a:effectLst/>
                        </a:rPr>
                        <a:t>dapat</a:t>
                      </a:r>
                      <a:r>
                        <a:rPr lang="en-US" sz="1600" dirty="0">
                          <a:effectLst/>
                        </a:rPr>
                        <a:t> menerima </a:t>
                      </a:r>
                      <a:r>
                        <a:rPr lang="en-US" sz="1600" dirty="0" err="1">
                          <a:effectLst/>
                        </a:rPr>
                        <a:t>nilai</a:t>
                      </a:r>
                      <a:r>
                        <a:rPr lang="en-US" sz="1600" dirty="0">
                          <a:effectLst/>
                        </a:rPr>
                        <a:t> </a:t>
                      </a:r>
                      <a:r>
                        <a:rPr lang="en-US" sz="1600" dirty="0" err="1">
                          <a:effectLst/>
                        </a:rPr>
                        <a:t>desimal</a:t>
                      </a:r>
                      <a:r>
                        <a:rPr lang="en-US" sz="1600" dirty="0">
                          <a:effectLst/>
                        </a:rPr>
                        <a:t>, integer dan </a:t>
                      </a:r>
                      <a:r>
                        <a:rPr lang="en-US" sz="1600" dirty="0" err="1">
                          <a:effectLst/>
                        </a:rPr>
                        <a:t>blok</a:t>
                      </a:r>
                      <a:r>
                        <a:rPr lang="en-US" sz="1600" dirty="0">
                          <a:effectLst/>
                        </a:rPr>
                        <a:t> </a:t>
                      </a:r>
                      <a:r>
                        <a:rPr lang="en-US" sz="1600" dirty="0" err="1">
                          <a:effectLst/>
                        </a:rPr>
                        <a:t>berupa</a:t>
                      </a:r>
                      <a:r>
                        <a:rPr lang="en-US" sz="1600" dirty="0">
                          <a:effectLst/>
                        </a:rPr>
                        <a:t> </a:t>
                      </a:r>
                      <a:r>
                        <a:rPr lang="en-US" sz="1600" dirty="0" err="1">
                          <a:effectLst/>
                        </a:rPr>
                        <a:t>numerik</a:t>
                      </a:r>
                      <a:r>
                        <a:rPr lang="en-US" sz="1600" dirty="0">
                          <a:effectLst/>
                        </a:rPr>
                        <a:t>.  List </a:t>
                      </a:r>
                      <a:r>
                        <a:rPr lang="en-US" sz="1600" dirty="0" err="1">
                          <a:effectLst/>
                        </a:rPr>
                        <a:t>ini</a:t>
                      </a:r>
                      <a:r>
                        <a:rPr lang="en-US" sz="1600" dirty="0">
                          <a:effectLst/>
                        </a:rPr>
                        <a:t> </a:t>
                      </a:r>
                      <a:r>
                        <a:rPr lang="en-US" sz="1600" dirty="0" err="1">
                          <a:effectLst/>
                        </a:rPr>
                        <a:t>serupa</a:t>
                      </a:r>
                      <a:r>
                        <a:rPr lang="en-US" sz="1600" dirty="0">
                          <a:effectLst/>
                        </a:rPr>
                        <a:t> array 1 </a:t>
                      </a:r>
                      <a:r>
                        <a:rPr lang="en-US" sz="1600" dirty="0" err="1">
                          <a:effectLst/>
                        </a:rPr>
                        <a:t>dimensi</a:t>
                      </a:r>
                      <a:r>
                        <a:rPr lang="en-US" sz="1600" dirty="0">
                          <a:effectLst/>
                        </a:rPr>
                        <a:t>.</a:t>
                      </a:r>
                      <a:endParaRPr lang="en-ID" sz="2400" dirty="0">
                        <a:effectLst/>
                      </a:endParaRPr>
                    </a:p>
                    <a:p>
                      <a:pPr algn="just"/>
                      <a:r>
                        <a:rPr lang="en-US" sz="1600" dirty="0">
                          <a:effectLst/>
                        </a:rPr>
                        <a:t> </a:t>
                      </a:r>
                      <a:endParaRPr lang="en-ID" sz="2400" dirty="0">
                        <a:effectLst/>
                      </a:endParaRPr>
                    </a:p>
                    <a:p>
                      <a:pPr algn="just"/>
                      <a:r>
                        <a:rPr lang="en-US" sz="1600" dirty="0">
                          <a:effectLst/>
                        </a:rPr>
                        <a:t>[Make a 2D List] : membuat sebuah </a:t>
                      </a:r>
                      <a:r>
                        <a:rPr lang="en-US" sz="1600" dirty="0" err="1">
                          <a:effectLst/>
                        </a:rPr>
                        <a:t>variabel</a:t>
                      </a:r>
                      <a:r>
                        <a:rPr lang="en-US" sz="1600" dirty="0">
                          <a:effectLst/>
                        </a:rPr>
                        <a:t> </a:t>
                      </a:r>
                      <a:r>
                        <a:rPr lang="en-US" sz="1600" dirty="0" err="1">
                          <a:effectLst/>
                        </a:rPr>
                        <a:t>bertipe</a:t>
                      </a:r>
                      <a:r>
                        <a:rPr lang="en-US" sz="1600" dirty="0">
                          <a:effectLst/>
                        </a:rPr>
                        <a:t> list 2D, baris list </a:t>
                      </a:r>
                      <a:r>
                        <a:rPr lang="en-US" sz="1600" dirty="0" err="1">
                          <a:effectLst/>
                        </a:rPr>
                        <a:t>antara</a:t>
                      </a:r>
                      <a:r>
                        <a:rPr lang="en-US" sz="1600" dirty="0">
                          <a:effectLst/>
                        </a:rPr>
                        <a:t> 1 </a:t>
                      </a:r>
                      <a:r>
                        <a:rPr lang="en-US" sz="1600" dirty="0" err="1">
                          <a:effectLst/>
                        </a:rPr>
                        <a:t>sd</a:t>
                      </a:r>
                      <a:r>
                        <a:rPr lang="en-US" sz="1600" dirty="0">
                          <a:effectLst/>
                        </a:rPr>
                        <a:t> 20 dan </a:t>
                      </a:r>
                      <a:r>
                        <a:rPr lang="en-US" sz="1600" dirty="0" err="1">
                          <a:effectLst/>
                        </a:rPr>
                        <a:t>kolom</a:t>
                      </a:r>
                      <a:r>
                        <a:rPr lang="en-US" sz="1600" dirty="0">
                          <a:effectLst/>
                        </a:rPr>
                        <a:t> list </a:t>
                      </a:r>
                      <a:r>
                        <a:rPr lang="en-US" sz="1600" dirty="0" err="1">
                          <a:effectLst/>
                        </a:rPr>
                        <a:t>antara</a:t>
                      </a:r>
                      <a:r>
                        <a:rPr lang="en-US" sz="1600" dirty="0">
                          <a:effectLst/>
                        </a:rPr>
                        <a:t> 1 </a:t>
                      </a:r>
                      <a:r>
                        <a:rPr lang="en-US" sz="1600" dirty="0" err="1">
                          <a:effectLst/>
                        </a:rPr>
                        <a:t>sd</a:t>
                      </a:r>
                      <a:r>
                        <a:rPr lang="en-US" sz="1600" dirty="0">
                          <a:effectLst/>
                        </a:rPr>
                        <a:t> 20. Sebuah set list </a:t>
                      </a:r>
                      <a:r>
                        <a:rPr lang="en-US" sz="1600" dirty="0" err="1">
                          <a:effectLst/>
                        </a:rPr>
                        <a:t>dapat</a:t>
                      </a:r>
                      <a:r>
                        <a:rPr lang="en-US" sz="1600" dirty="0">
                          <a:effectLst/>
                        </a:rPr>
                        <a:t> menerima </a:t>
                      </a:r>
                      <a:r>
                        <a:rPr lang="en-US" sz="1600" dirty="0" err="1">
                          <a:effectLst/>
                        </a:rPr>
                        <a:t>nilai</a:t>
                      </a:r>
                      <a:r>
                        <a:rPr lang="en-US" sz="1600" dirty="0">
                          <a:effectLst/>
                        </a:rPr>
                        <a:t> </a:t>
                      </a:r>
                      <a:r>
                        <a:rPr lang="en-US" sz="1600" dirty="0" err="1">
                          <a:effectLst/>
                        </a:rPr>
                        <a:t>desimal</a:t>
                      </a:r>
                      <a:r>
                        <a:rPr lang="en-US" sz="1600" dirty="0">
                          <a:effectLst/>
                        </a:rPr>
                        <a:t>, integer dan </a:t>
                      </a:r>
                      <a:r>
                        <a:rPr lang="en-US" sz="1600" dirty="0" err="1">
                          <a:effectLst/>
                        </a:rPr>
                        <a:t>blok</a:t>
                      </a:r>
                      <a:r>
                        <a:rPr lang="en-US" sz="1600" dirty="0">
                          <a:effectLst/>
                        </a:rPr>
                        <a:t> </a:t>
                      </a:r>
                      <a:r>
                        <a:rPr lang="en-US" sz="1600" dirty="0" err="1">
                          <a:effectLst/>
                        </a:rPr>
                        <a:t>berupa</a:t>
                      </a:r>
                      <a:r>
                        <a:rPr lang="en-US" sz="1600" dirty="0">
                          <a:effectLst/>
                        </a:rPr>
                        <a:t> </a:t>
                      </a:r>
                      <a:r>
                        <a:rPr lang="en-US" sz="1600" dirty="0" err="1">
                          <a:effectLst/>
                        </a:rPr>
                        <a:t>numerik</a:t>
                      </a:r>
                      <a:r>
                        <a:rPr lang="en-US" sz="1600" dirty="0">
                          <a:effectLst/>
                        </a:rPr>
                        <a:t>. List 2D </a:t>
                      </a:r>
                      <a:r>
                        <a:rPr lang="en-US" sz="1600" dirty="0" err="1">
                          <a:effectLst/>
                        </a:rPr>
                        <a:t>serupa</a:t>
                      </a:r>
                      <a:r>
                        <a:rPr lang="en-US" sz="1600" dirty="0">
                          <a:effectLst/>
                        </a:rPr>
                        <a:t> </a:t>
                      </a:r>
                      <a:r>
                        <a:rPr lang="en-US" sz="1600" dirty="0" err="1">
                          <a:effectLst/>
                        </a:rPr>
                        <a:t>matriks</a:t>
                      </a:r>
                      <a:r>
                        <a:rPr lang="en-US" sz="1600" dirty="0">
                          <a:effectLst/>
                        </a:rPr>
                        <a:t>.</a:t>
                      </a:r>
                      <a:endParaRPr lang="en-ID"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87663704"/>
                  </a:ext>
                </a:extLst>
              </a:tr>
            </a:tbl>
          </a:graphicData>
        </a:graphic>
      </p:graphicFrame>
      <p:pic>
        <p:nvPicPr>
          <p:cNvPr id="1025" name="Picture 11295">
            <a:extLst>
              <a:ext uri="{FF2B5EF4-FFF2-40B4-BE49-F238E27FC236}">
                <a16:creationId xmlns:a16="http://schemas.microsoft.com/office/drawing/2014/main" id="{6E7D936D-9566-FF25-C2F5-EBE20C43C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20" y="1690687"/>
            <a:ext cx="2402840" cy="49894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akultas Teknologi Informasi Universitas Kristen Maranatha">
            <a:extLst>
              <a:ext uri="{FF2B5EF4-FFF2-40B4-BE49-F238E27FC236}">
                <a16:creationId xmlns:a16="http://schemas.microsoft.com/office/drawing/2014/main" id="{55DD4722-838B-D5B1-7299-7169E9D4C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469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C4969-B33B-86C5-F3FC-F8C025B9738C}"/>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Variable bertipe data Integer</a:t>
            </a:r>
            <a:endParaRPr lang="en-ID" sz="3200">
              <a:solidFill>
                <a:schemeClr val="bg1"/>
              </a:solidFill>
            </a:endParaRPr>
          </a:p>
        </p:txBody>
      </p:sp>
      <p:pic>
        <p:nvPicPr>
          <p:cNvPr id="3" name="Picture 2">
            <a:extLst>
              <a:ext uri="{FF2B5EF4-FFF2-40B4-BE49-F238E27FC236}">
                <a16:creationId xmlns:a16="http://schemas.microsoft.com/office/drawing/2014/main" id="{53061D03-4297-9B59-EC40-F5EC0331EE3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086" b="7550"/>
          <a:stretch/>
        </p:blipFill>
        <p:spPr bwMode="auto">
          <a:xfrm>
            <a:off x="1188915" y="1675227"/>
            <a:ext cx="9814169" cy="4394199"/>
          </a:xfrm>
          <a:prstGeom prst="rect">
            <a:avLst/>
          </a:prstGeom>
          <a:extLst>
            <a:ext uri="{53640926-AAD7-44D8-BBD7-CCE9431645EC}">
              <a14:shadowObscured xmlns:a14="http://schemas.microsoft.com/office/drawing/2010/main"/>
            </a:ext>
          </a:extLst>
        </p:spPr>
      </p:pic>
      <p:pic>
        <p:nvPicPr>
          <p:cNvPr id="4" name="Picture 2" descr="Fakultas Teknologi Informasi Universitas Kristen Maranatha">
            <a:extLst>
              <a:ext uri="{FF2B5EF4-FFF2-40B4-BE49-F238E27FC236}">
                <a16:creationId xmlns:a16="http://schemas.microsoft.com/office/drawing/2014/main" id="{BFE9DCBE-841E-4F2B-8863-B0F8F1AA7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12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at a table&#10;&#10;Description automatically generated">
            <a:extLst>
              <a:ext uri="{FF2B5EF4-FFF2-40B4-BE49-F238E27FC236}">
                <a16:creationId xmlns:a16="http://schemas.microsoft.com/office/drawing/2014/main" id="{464A4C5D-229B-5377-D0AD-8E356C218528}"/>
              </a:ext>
            </a:extLst>
          </p:cNvPr>
          <p:cNvPicPr>
            <a:picLocks noChangeAspect="1"/>
          </p:cNvPicPr>
          <p:nvPr/>
        </p:nvPicPr>
        <p:blipFill rotWithShape="1">
          <a:blip r:embed="rId2">
            <a:extLst>
              <a:ext uri="{28A0092B-C50C-407E-A947-70E740481C1C}">
                <a14:useLocalDpi xmlns:a14="http://schemas.microsoft.com/office/drawing/2010/main" val="0"/>
              </a:ext>
            </a:extLst>
          </a:blip>
          <a:srcRect l="24595" r="43770" b="1"/>
          <a:stretch/>
        </p:blipFill>
        <p:spPr>
          <a:xfrm rot="5400000">
            <a:off x="2667641" y="-2666359"/>
            <a:ext cx="6856718" cy="12192000"/>
          </a:xfrm>
          <a:prstGeom prst="rect">
            <a:avLst/>
          </a:prstGeom>
        </p:spPr>
      </p:pic>
      <p:pic>
        <p:nvPicPr>
          <p:cNvPr id="2" name="Picture 2" descr="Fakultas Teknologi Informasi Universitas Kristen Maranatha">
            <a:extLst>
              <a:ext uri="{FF2B5EF4-FFF2-40B4-BE49-F238E27FC236}">
                <a16:creationId xmlns:a16="http://schemas.microsoft.com/office/drawing/2014/main" id="{264FA0E0-B4AF-CF43-74B6-0FC695E3A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52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C4969-B33B-86C5-F3FC-F8C025B9738C}"/>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rPr>
              <a:t>Variable </a:t>
            </a:r>
            <a:r>
              <a:rPr lang="en-US" sz="3200" dirty="0" err="1">
                <a:solidFill>
                  <a:schemeClr val="bg1"/>
                </a:solidFill>
              </a:rPr>
              <a:t>bertipe</a:t>
            </a:r>
            <a:r>
              <a:rPr lang="en-US" sz="3200" dirty="0">
                <a:solidFill>
                  <a:schemeClr val="bg1"/>
                </a:solidFill>
              </a:rPr>
              <a:t> data Boolean</a:t>
            </a:r>
            <a:endParaRPr lang="en-ID" sz="3200" dirty="0">
              <a:solidFill>
                <a:schemeClr val="bg1"/>
              </a:solidFill>
            </a:endParaRPr>
          </a:p>
        </p:txBody>
      </p:sp>
      <p:pic>
        <p:nvPicPr>
          <p:cNvPr id="4" name="Picture 3" descr="A picture containing text&#10;&#10;Description automatically generated">
            <a:extLst>
              <a:ext uri="{FF2B5EF4-FFF2-40B4-BE49-F238E27FC236}">
                <a16:creationId xmlns:a16="http://schemas.microsoft.com/office/drawing/2014/main" id="{D1738E27-ABDD-1A28-70AD-985B0F575008}"/>
              </a:ext>
            </a:extLst>
          </p:cNvPr>
          <p:cNvPicPr>
            <a:picLocks noChangeAspect="1"/>
          </p:cNvPicPr>
          <p:nvPr/>
        </p:nvPicPr>
        <p:blipFill>
          <a:blip r:embed="rId2"/>
          <a:stretch>
            <a:fillRect/>
          </a:stretch>
        </p:blipFill>
        <p:spPr>
          <a:xfrm>
            <a:off x="895763" y="1675227"/>
            <a:ext cx="10400474" cy="4394199"/>
          </a:xfrm>
          <a:prstGeom prst="rect">
            <a:avLst/>
          </a:prstGeom>
        </p:spPr>
      </p:pic>
      <p:pic>
        <p:nvPicPr>
          <p:cNvPr id="5" name="Picture 2" descr="Fakultas Teknologi Informasi Universitas Kristen Maranatha">
            <a:extLst>
              <a:ext uri="{FF2B5EF4-FFF2-40B4-BE49-F238E27FC236}">
                <a16:creationId xmlns:a16="http://schemas.microsoft.com/office/drawing/2014/main" id="{3843EA61-CE86-EF35-DABD-A4C9E6C39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45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C4969-B33B-86C5-F3FC-F8C025B9738C}"/>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rPr>
              <a:t>Variable </a:t>
            </a:r>
            <a:r>
              <a:rPr lang="en-US" sz="3200" dirty="0" err="1">
                <a:solidFill>
                  <a:schemeClr val="bg1"/>
                </a:solidFill>
              </a:rPr>
              <a:t>bertipe</a:t>
            </a:r>
            <a:r>
              <a:rPr lang="en-US" sz="3200" dirty="0">
                <a:solidFill>
                  <a:schemeClr val="bg1"/>
                </a:solidFill>
              </a:rPr>
              <a:t> data List (Array 1 </a:t>
            </a:r>
            <a:r>
              <a:rPr lang="en-US" sz="3200" dirty="0" err="1">
                <a:solidFill>
                  <a:schemeClr val="bg1"/>
                </a:solidFill>
              </a:rPr>
              <a:t>dimensi</a:t>
            </a:r>
            <a:r>
              <a:rPr lang="en-US" sz="3200" dirty="0">
                <a:solidFill>
                  <a:schemeClr val="bg1"/>
                </a:solidFill>
              </a:rPr>
              <a:t>)</a:t>
            </a:r>
            <a:endParaRPr lang="en-ID" sz="3200" dirty="0">
              <a:solidFill>
                <a:schemeClr val="bg1"/>
              </a:solidFill>
            </a:endParaRPr>
          </a:p>
        </p:txBody>
      </p:sp>
      <p:pic>
        <p:nvPicPr>
          <p:cNvPr id="3" name="Picture 2">
            <a:extLst>
              <a:ext uri="{FF2B5EF4-FFF2-40B4-BE49-F238E27FC236}">
                <a16:creationId xmlns:a16="http://schemas.microsoft.com/office/drawing/2014/main" id="{D9772E65-AEFF-60ED-B56E-D99E2C9BD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43467" y="2141149"/>
            <a:ext cx="10905066" cy="3462355"/>
          </a:xfrm>
          <a:prstGeom prst="rect">
            <a:avLst/>
          </a:prstGeom>
        </p:spPr>
      </p:pic>
      <p:pic>
        <p:nvPicPr>
          <p:cNvPr id="5" name="Picture 2" descr="Fakultas Teknologi Informasi Universitas Kristen Maranatha">
            <a:extLst>
              <a:ext uri="{FF2B5EF4-FFF2-40B4-BE49-F238E27FC236}">
                <a16:creationId xmlns:a16="http://schemas.microsoft.com/office/drawing/2014/main" id="{AB47A828-6FCE-D909-1BFA-9347AB0CF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0306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C4969-B33B-86C5-F3FC-F8C025B9738C}"/>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rPr>
              <a:t>Variable </a:t>
            </a:r>
            <a:r>
              <a:rPr lang="en-US" sz="3200" dirty="0" err="1">
                <a:solidFill>
                  <a:schemeClr val="bg1"/>
                </a:solidFill>
              </a:rPr>
              <a:t>bertipe</a:t>
            </a:r>
            <a:r>
              <a:rPr lang="en-US" sz="3200" dirty="0">
                <a:solidFill>
                  <a:schemeClr val="bg1"/>
                </a:solidFill>
              </a:rPr>
              <a:t> data My2DList (</a:t>
            </a:r>
            <a:r>
              <a:rPr lang="en-US" sz="3200" dirty="0" err="1">
                <a:solidFill>
                  <a:schemeClr val="bg1"/>
                </a:solidFill>
              </a:rPr>
              <a:t>Matriks</a:t>
            </a:r>
            <a:r>
              <a:rPr lang="en-US" sz="3200" dirty="0">
                <a:solidFill>
                  <a:schemeClr val="bg1"/>
                </a:solidFill>
              </a:rPr>
              <a:t> / Array 2 </a:t>
            </a:r>
            <a:r>
              <a:rPr lang="en-US" sz="3200" dirty="0" err="1">
                <a:solidFill>
                  <a:schemeClr val="bg1"/>
                </a:solidFill>
              </a:rPr>
              <a:t>dimensi</a:t>
            </a:r>
            <a:r>
              <a:rPr lang="en-US" sz="3200" dirty="0">
                <a:solidFill>
                  <a:schemeClr val="bg1"/>
                </a:solidFill>
              </a:rPr>
              <a:t>)</a:t>
            </a:r>
            <a:endParaRPr lang="en-ID" sz="3200" dirty="0">
              <a:solidFill>
                <a:schemeClr val="bg1"/>
              </a:solidFill>
            </a:endParaRPr>
          </a:p>
        </p:txBody>
      </p:sp>
      <p:pic>
        <p:nvPicPr>
          <p:cNvPr id="4" name="Picture 3">
            <a:extLst>
              <a:ext uri="{FF2B5EF4-FFF2-40B4-BE49-F238E27FC236}">
                <a16:creationId xmlns:a16="http://schemas.microsoft.com/office/drawing/2014/main" id="{0F84D92A-08E5-47C6-6D33-39F6DDCFF852}"/>
              </a:ext>
            </a:extLst>
          </p:cNvPr>
          <p:cNvPicPr>
            <a:picLocks noChangeAspect="1"/>
          </p:cNvPicPr>
          <p:nvPr/>
        </p:nvPicPr>
        <p:blipFill>
          <a:blip r:embed="rId2"/>
          <a:stretch>
            <a:fillRect/>
          </a:stretch>
        </p:blipFill>
        <p:spPr>
          <a:xfrm>
            <a:off x="2307897" y="1675227"/>
            <a:ext cx="7576205" cy="4394199"/>
          </a:xfrm>
          <a:prstGeom prst="rect">
            <a:avLst/>
          </a:prstGeom>
        </p:spPr>
      </p:pic>
      <p:pic>
        <p:nvPicPr>
          <p:cNvPr id="5" name="Picture 2" descr="Fakultas Teknologi Informasi Universitas Kristen Maranatha">
            <a:extLst>
              <a:ext uri="{FF2B5EF4-FFF2-40B4-BE49-F238E27FC236}">
                <a16:creationId xmlns:a16="http://schemas.microsoft.com/office/drawing/2014/main" id="{E38BE0C9-E788-0678-B0D8-3C8A6E4A3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9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8A9A8-B1C3-7773-14F4-25A6868F35C6}"/>
              </a:ext>
            </a:extLst>
          </p:cNvPr>
          <p:cNvSpPr>
            <a:spLocks noGrp="1"/>
          </p:cNvSpPr>
          <p:nvPr>
            <p:ph type="title"/>
          </p:nvPr>
        </p:nvSpPr>
        <p:spPr>
          <a:xfrm>
            <a:off x="556532" y="643467"/>
            <a:ext cx="11210925" cy="744836"/>
          </a:xfrm>
        </p:spPr>
        <p:txBody>
          <a:bodyPr>
            <a:normAutofit/>
          </a:bodyPr>
          <a:lstStyle/>
          <a:p>
            <a:pPr algn="ctr"/>
            <a:r>
              <a:rPr lang="en-ID" sz="3200" dirty="0" err="1">
                <a:solidFill>
                  <a:schemeClr val="bg1"/>
                </a:solidFill>
                <a:effectLst/>
                <a:latin typeface="Times New Roman" panose="02020603050405020304" pitchFamily="18" charset="0"/>
                <a:ea typeface="Times New Roman" panose="02020603050405020304" pitchFamily="18" charset="0"/>
              </a:rPr>
              <a:t>Penggunaan</a:t>
            </a:r>
            <a:r>
              <a:rPr lang="en-ID" sz="3200" dirty="0">
                <a:solidFill>
                  <a:schemeClr val="bg1"/>
                </a:solidFill>
                <a:effectLst/>
                <a:latin typeface="Times New Roman" panose="02020603050405020304" pitchFamily="18" charset="0"/>
                <a:ea typeface="Times New Roman" panose="02020603050405020304" pitchFamily="18" charset="0"/>
              </a:rPr>
              <a:t> </a:t>
            </a:r>
            <a:r>
              <a:rPr lang="en-ID" sz="3200" dirty="0" err="1">
                <a:solidFill>
                  <a:schemeClr val="bg1"/>
                </a:solidFill>
                <a:effectLst/>
                <a:latin typeface="Times New Roman" panose="02020603050405020304" pitchFamily="18" charset="0"/>
                <a:ea typeface="Times New Roman" panose="02020603050405020304" pitchFamily="18" charset="0"/>
              </a:rPr>
              <a:t>Variabel</a:t>
            </a:r>
            <a:r>
              <a:rPr lang="en-ID" sz="3200" dirty="0">
                <a:solidFill>
                  <a:schemeClr val="bg1"/>
                </a:solidFill>
                <a:effectLst/>
                <a:latin typeface="Times New Roman" panose="02020603050405020304" pitchFamily="18" charset="0"/>
                <a:ea typeface="Times New Roman" panose="02020603050405020304" pitchFamily="18" charset="0"/>
              </a:rPr>
              <a:t> </a:t>
            </a:r>
            <a:r>
              <a:rPr lang="en-ID" sz="3200" dirty="0" err="1">
                <a:solidFill>
                  <a:schemeClr val="bg1"/>
                </a:solidFill>
                <a:effectLst/>
                <a:latin typeface="Times New Roman" panose="02020603050405020304" pitchFamily="18" charset="0"/>
                <a:ea typeface="Times New Roman" panose="02020603050405020304" pitchFamily="18" charset="0"/>
              </a:rPr>
              <a:t>Numerik</a:t>
            </a:r>
            <a:r>
              <a:rPr lang="en-ID" sz="3200" dirty="0">
                <a:solidFill>
                  <a:schemeClr val="bg1"/>
                </a:solidFill>
                <a:effectLst/>
                <a:latin typeface="Times New Roman" panose="02020603050405020304" pitchFamily="18" charset="0"/>
                <a:ea typeface="Times New Roman" panose="02020603050405020304" pitchFamily="18" charset="0"/>
              </a:rPr>
              <a:t> : </a:t>
            </a:r>
            <a:r>
              <a:rPr lang="en-ID" sz="3200" dirty="0" err="1">
                <a:solidFill>
                  <a:schemeClr val="bg1"/>
                </a:solidFill>
                <a:effectLst/>
                <a:latin typeface="Times New Roman" panose="02020603050405020304" pitchFamily="18" charset="0"/>
                <a:ea typeface="Times New Roman" panose="02020603050405020304" pitchFamily="18" charset="0"/>
              </a:rPr>
              <a:t>jarakTempuh</a:t>
            </a:r>
            <a:r>
              <a:rPr lang="en-ID" sz="3200" dirty="0">
                <a:solidFill>
                  <a:schemeClr val="bg1"/>
                </a:solidFill>
                <a:effectLst/>
                <a:latin typeface="Times New Roman" panose="02020603050405020304" pitchFamily="18" charset="0"/>
                <a:ea typeface="Times New Roman" panose="02020603050405020304" pitchFamily="18" charset="0"/>
              </a:rPr>
              <a:t> dan </a:t>
            </a:r>
            <a:r>
              <a:rPr lang="en-ID" sz="3200" dirty="0" err="1">
                <a:solidFill>
                  <a:schemeClr val="bg1"/>
                </a:solidFill>
                <a:effectLst/>
                <a:latin typeface="Times New Roman" panose="02020603050405020304" pitchFamily="18" charset="0"/>
                <a:ea typeface="Times New Roman" panose="02020603050405020304" pitchFamily="18" charset="0"/>
              </a:rPr>
              <a:t>sudutBelok</a:t>
            </a:r>
            <a:endParaRPr lang="en-ID" sz="3200" dirty="0">
              <a:solidFill>
                <a:schemeClr val="bg1"/>
              </a:solidFill>
            </a:endParaRPr>
          </a:p>
        </p:txBody>
      </p:sp>
      <p:pic>
        <p:nvPicPr>
          <p:cNvPr id="3" name="Picture 2">
            <a:extLst>
              <a:ext uri="{FF2B5EF4-FFF2-40B4-BE49-F238E27FC236}">
                <a16:creationId xmlns:a16="http://schemas.microsoft.com/office/drawing/2014/main" id="{57742C61-07D6-37C7-7D08-E176E0D471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828800" y="1675227"/>
            <a:ext cx="7474645" cy="5120130"/>
          </a:xfrm>
          <a:prstGeom prst="rect">
            <a:avLst/>
          </a:prstGeom>
          <a:noFill/>
        </p:spPr>
      </p:pic>
      <p:pic>
        <p:nvPicPr>
          <p:cNvPr id="4" name="Picture 2" descr="Fakultas Teknologi Informasi Universitas Kristen Maranatha">
            <a:extLst>
              <a:ext uri="{FF2B5EF4-FFF2-40B4-BE49-F238E27FC236}">
                <a16:creationId xmlns:a16="http://schemas.microsoft.com/office/drawing/2014/main" id="{04D898A9-45E8-E155-A9F5-1440812CC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226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8A9A8-B1C3-7773-14F4-25A6868F35C6}"/>
              </a:ext>
            </a:extLst>
          </p:cNvPr>
          <p:cNvSpPr>
            <a:spLocks noGrp="1"/>
          </p:cNvSpPr>
          <p:nvPr>
            <p:ph type="title"/>
          </p:nvPr>
        </p:nvSpPr>
        <p:spPr>
          <a:xfrm>
            <a:off x="556532" y="643467"/>
            <a:ext cx="11210925" cy="744836"/>
          </a:xfrm>
        </p:spPr>
        <p:txBody>
          <a:bodyPr>
            <a:normAutofit/>
          </a:bodyPr>
          <a:lstStyle/>
          <a:p>
            <a:pPr algn="ctr"/>
            <a:r>
              <a:rPr lang="en-ID" sz="3200">
                <a:solidFill>
                  <a:schemeClr val="bg1"/>
                </a:solidFill>
                <a:effectLst/>
                <a:latin typeface="Times New Roman" panose="02020603050405020304" pitchFamily="18" charset="0"/>
                <a:ea typeface="Times New Roman" panose="02020603050405020304" pitchFamily="18" charset="0"/>
              </a:rPr>
              <a:t>Penggunaan</a:t>
            </a:r>
            <a:r>
              <a:rPr lang="en-ID" sz="3200" dirty="0">
                <a:solidFill>
                  <a:schemeClr val="bg1"/>
                </a:solidFill>
                <a:effectLst/>
                <a:latin typeface="Times New Roman" panose="02020603050405020304" pitchFamily="18" charset="0"/>
                <a:ea typeface="Times New Roman" panose="02020603050405020304" pitchFamily="18" charset="0"/>
              </a:rPr>
              <a:t> </a:t>
            </a:r>
            <a:r>
              <a:rPr lang="en-ID" sz="3200">
                <a:solidFill>
                  <a:schemeClr val="bg1"/>
                </a:solidFill>
                <a:effectLst/>
                <a:latin typeface="Times New Roman" panose="02020603050405020304" pitchFamily="18" charset="0"/>
                <a:ea typeface="Times New Roman" panose="02020603050405020304" pitchFamily="18" charset="0"/>
              </a:rPr>
              <a:t>Variabel</a:t>
            </a:r>
            <a:r>
              <a:rPr lang="en-ID" sz="3200" dirty="0">
                <a:solidFill>
                  <a:schemeClr val="bg1"/>
                </a:solidFill>
                <a:effectLst/>
                <a:latin typeface="Times New Roman" panose="02020603050405020304" pitchFamily="18" charset="0"/>
                <a:ea typeface="Times New Roman" panose="02020603050405020304" pitchFamily="18" charset="0"/>
              </a:rPr>
              <a:t> </a:t>
            </a:r>
            <a:r>
              <a:rPr lang="en-ID" sz="3200">
                <a:solidFill>
                  <a:schemeClr val="bg1"/>
                </a:solidFill>
                <a:effectLst/>
                <a:latin typeface="Times New Roman" panose="02020603050405020304" pitchFamily="18" charset="0"/>
                <a:ea typeface="Times New Roman" panose="02020603050405020304" pitchFamily="18" charset="0"/>
              </a:rPr>
              <a:t>Numerik</a:t>
            </a:r>
            <a:r>
              <a:rPr lang="en-ID" sz="3200" dirty="0">
                <a:solidFill>
                  <a:schemeClr val="bg1"/>
                </a:solidFill>
                <a:effectLst/>
                <a:latin typeface="Times New Roman" panose="02020603050405020304" pitchFamily="18" charset="0"/>
                <a:ea typeface="Times New Roman" panose="02020603050405020304" pitchFamily="18" charset="0"/>
              </a:rPr>
              <a:t> : </a:t>
            </a:r>
            <a:r>
              <a:rPr lang="en-ID" sz="3200">
                <a:solidFill>
                  <a:schemeClr val="bg1"/>
                </a:solidFill>
                <a:effectLst/>
                <a:latin typeface="Times New Roman" panose="02020603050405020304" pitchFamily="18" charset="0"/>
                <a:ea typeface="Times New Roman" panose="02020603050405020304" pitchFamily="18" charset="0"/>
              </a:rPr>
              <a:t>jarakTempuh</a:t>
            </a:r>
            <a:r>
              <a:rPr lang="en-ID" sz="3200" dirty="0">
                <a:solidFill>
                  <a:schemeClr val="bg1"/>
                </a:solidFill>
                <a:effectLst/>
                <a:latin typeface="Times New Roman" panose="02020603050405020304" pitchFamily="18" charset="0"/>
                <a:ea typeface="Times New Roman" panose="02020603050405020304" pitchFamily="18" charset="0"/>
              </a:rPr>
              <a:t> dan </a:t>
            </a:r>
            <a:r>
              <a:rPr lang="en-ID" sz="3200">
                <a:solidFill>
                  <a:schemeClr val="bg1"/>
                </a:solidFill>
                <a:effectLst/>
                <a:latin typeface="Times New Roman" panose="02020603050405020304" pitchFamily="18" charset="0"/>
                <a:ea typeface="Times New Roman" panose="02020603050405020304" pitchFamily="18" charset="0"/>
              </a:rPr>
              <a:t>sudutBelok</a:t>
            </a:r>
            <a:endParaRPr lang="en-ID" sz="3200"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111F0667-CF81-E365-C9B7-4772DE371C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345511" y="1675227"/>
            <a:ext cx="9500977" cy="4394199"/>
          </a:xfrm>
          <a:prstGeom prst="rect">
            <a:avLst/>
          </a:prstGeom>
          <a:noFill/>
        </p:spPr>
      </p:pic>
      <p:pic>
        <p:nvPicPr>
          <p:cNvPr id="5" name="Picture 2" descr="Fakultas Teknologi Informasi Universitas Kristen Maranatha">
            <a:extLst>
              <a:ext uri="{FF2B5EF4-FFF2-40B4-BE49-F238E27FC236}">
                <a16:creationId xmlns:a16="http://schemas.microsoft.com/office/drawing/2014/main" id="{9511E5B4-E4B4-84B8-57B7-20590D3FA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868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CCDBF-B323-125D-9546-8B64876964F8}"/>
              </a:ext>
            </a:extLst>
          </p:cNvPr>
          <p:cNvSpPr>
            <a:spLocks noGrp="1"/>
          </p:cNvSpPr>
          <p:nvPr>
            <p:ph type="title"/>
          </p:nvPr>
        </p:nvSpPr>
        <p:spPr>
          <a:xfrm>
            <a:off x="556532" y="643467"/>
            <a:ext cx="11210925" cy="744836"/>
          </a:xfrm>
        </p:spPr>
        <p:txBody>
          <a:bodyPr>
            <a:normAutofit/>
          </a:bodyPr>
          <a:lstStyle/>
          <a:p>
            <a:pPr algn="ctr"/>
            <a:r>
              <a:rPr lang="en-ID" sz="3200" dirty="0" err="1">
                <a:solidFill>
                  <a:schemeClr val="bg1"/>
                </a:solidFill>
                <a:effectLst/>
                <a:latin typeface="Times New Roman" panose="02020603050405020304" pitchFamily="18" charset="0"/>
                <a:ea typeface="Times New Roman" panose="02020603050405020304" pitchFamily="18" charset="0"/>
              </a:rPr>
              <a:t>Penggunaan</a:t>
            </a:r>
            <a:r>
              <a:rPr lang="en-ID" sz="3200" dirty="0">
                <a:solidFill>
                  <a:schemeClr val="bg1"/>
                </a:solidFill>
                <a:effectLst/>
                <a:latin typeface="Times New Roman" panose="02020603050405020304" pitchFamily="18" charset="0"/>
                <a:ea typeface="Times New Roman" panose="02020603050405020304" pitchFamily="18" charset="0"/>
              </a:rPr>
              <a:t> List </a:t>
            </a:r>
            <a:r>
              <a:rPr lang="en-ID" sz="3200" dirty="0" err="1">
                <a:solidFill>
                  <a:schemeClr val="bg1"/>
                </a:solidFill>
                <a:effectLst/>
                <a:latin typeface="Times New Roman" panose="02020603050405020304" pitchFamily="18" charset="0"/>
                <a:ea typeface="Times New Roman" panose="02020603050405020304" pitchFamily="18" charset="0"/>
              </a:rPr>
              <a:t>atau</a:t>
            </a:r>
            <a:r>
              <a:rPr lang="en-ID" sz="3200" dirty="0">
                <a:solidFill>
                  <a:schemeClr val="bg1"/>
                </a:solidFill>
                <a:effectLst/>
                <a:latin typeface="Times New Roman" panose="02020603050405020304" pitchFamily="18" charset="0"/>
                <a:ea typeface="Times New Roman" panose="02020603050405020304" pitchFamily="18" charset="0"/>
              </a:rPr>
              <a:t> Array : </a:t>
            </a:r>
            <a:r>
              <a:rPr lang="en-ID" sz="3200" dirty="0" err="1">
                <a:solidFill>
                  <a:schemeClr val="bg1"/>
                </a:solidFill>
                <a:effectLst/>
                <a:latin typeface="Times New Roman" panose="02020603050405020304" pitchFamily="18" charset="0"/>
                <a:ea typeface="Times New Roman" panose="02020603050405020304" pitchFamily="18" charset="0"/>
              </a:rPr>
              <a:t>myList</a:t>
            </a:r>
            <a:endParaRPr lang="en-ID" sz="3200" dirty="0">
              <a:solidFill>
                <a:schemeClr val="bg1"/>
              </a:solidFill>
            </a:endParaRPr>
          </a:p>
        </p:txBody>
      </p:sp>
      <p:pic>
        <p:nvPicPr>
          <p:cNvPr id="3" name="Picture 2">
            <a:extLst>
              <a:ext uri="{FF2B5EF4-FFF2-40B4-BE49-F238E27FC236}">
                <a16:creationId xmlns:a16="http://schemas.microsoft.com/office/drawing/2014/main" id="{1A143D52-D5D1-119F-3848-4824242544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96594" y="1675227"/>
            <a:ext cx="10581108" cy="5078929"/>
          </a:xfrm>
          <a:prstGeom prst="rect">
            <a:avLst/>
          </a:prstGeom>
          <a:noFill/>
        </p:spPr>
      </p:pic>
      <p:pic>
        <p:nvPicPr>
          <p:cNvPr id="4" name="Picture 2" descr="Fakultas Teknologi Informasi Universitas Kristen Maranatha">
            <a:extLst>
              <a:ext uri="{FF2B5EF4-FFF2-40B4-BE49-F238E27FC236}">
                <a16:creationId xmlns:a16="http://schemas.microsoft.com/office/drawing/2014/main" id="{D0F5812D-D55D-D368-8291-1B60AD412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09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CCDBF-B323-125D-9546-8B64876964F8}"/>
              </a:ext>
            </a:extLst>
          </p:cNvPr>
          <p:cNvSpPr>
            <a:spLocks noGrp="1"/>
          </p:cNvSpPr>
          <p:nvPr>
            <p:ph type="title"/>
          </p:nvPr>
        </p:nvSpPr>
        <p:spPr>
          <a:xfrm>
            <a:off x="556532" y="643467"/>
            <a:ext cx="11210925" cy="744836"/>
          </a:xfrm>
        </p:spPr>
        <p:txBody>
          <a:bodyPr>
            <a:normAutofit/>
          </a:bodyPr>
          <a:lstStyle/>
          <a:p>
            <a:pPr algn="ctr"/>
            <a:r>
              <a:rPr lang="en-ID" sz="3200" dirty="0" err="1">
                <a:solidFill>
                  <a:schemeClr val="bg1"/>
                </a:solidFill>
                <a:effectLst/>
                <a:latin typeface="Times New Roman" panose="02020603050405020304" pitchFamily="18" charset="0"/>
                <a:ea typeface="Times New Roman" panose="02020603050405020304" pitchFamily="18" charset="0"/>
              </a:rPr>
              <a:t>Penggunaan</a:t>
            </a:r>
            <a:r>
              <a:rPr lang="en-ID" sz="3200" dirty="0">
                <a:solidFill>
                  <a:schemeClr val="bg1"/>
                </a:solidFill>
                <a:effectLst/>
                <a:latin typeface="Times New Roman" panose="02020603050405020304" pitchFamily="18" charset="0"/>
                <a:ea typeface="Times New Roman" panose="02020603050405020304" pitchFamily="18" charset="0"/>
              </a:rPr>
              <a:t> List </a:t>
            </a:r>
            <a:r>
              <a:rPr lang="en-ID" sz="3200" dirty="0" err="1">
                <a:solidFill>
                  <a:schemeClr val="bg1"/>
                </a:solidFill>
                <a:effectLst/>
                <a:latin typeface="Times New Roman" panose="02020603050405020304" pitchFamily="18" charset="0"/>
                <a:ea typeface="Times New Roman" panose="02020603050405020304" pitchFamily="18" charset="0"/>
              </a:rPr>
              <a:t>atau</a:t>
            </a:r>
            <a:r>
              <a:rPr lang="en-ID" sz="3200" dirty="0">
                <a:solidFill>
                  <a:schemeClr val="bg1"/>
                </a:solidFill>
                <a:effectLst/>
                <a:latin typeface="Times New Roman" panose="02020603050405020304" pitchFamily="18" charset="0"/>
                <a:ea typeface="Times New Roman" panose="02020603050405020304" pitchFamily="18" charset="0"/>
              </a:rPr>
              <a:t> Array : my2DList</a:t>
            </a:r>
            <a:endParaRPr lang="en-ID" sz="3200" dirty="0">
              <a:solidFill>
                <a:schemeClr val="bg1"/>
              </a:solidFill>
            </a:endParaRPr>
          </a:p>
        </p:txBody>
      </p:sp>
      <p:pic>
        <p:nvPicPr>
          <p:cNvPr id="6" name="Picture 5" descr="A screenshot of a computer&#10;&#10;Description automatically generated">
            <a:extLst>
              <a:ext uri="{FF2B5EF4-FFF2-40B4-BE49-F238E27FC236}">
                <a16:creationId xmlns:a16="http://schemas.microsoft.com/office/drawing/2014/main" id="{CE25AFDA-197D-F3FC-3CC2-461BE14EEC9B}"/>
              </a:ext>
            </a:extLst>
          </p:cNvPr>
          <p:cNvPicPr>
            <a:picLocks noChangeAspect="1"/>
          </p:cNvPicPr>
          <p:nvPr/>
        </p:nvPicPr>
        <p:blipFill>
          <a:blip r:embed="rId2"/>
          <a:stretch>
            <a:fillRect/>
          </a:stretch>
        </p:blipFill>
        <p:spPr>
          <a:xfrm>
            <a:off x="1470527" y="1675227"/>
            <a:ext cx="9250946" cy="4394199"/>
          </a:xfrm>
          <a:prstGeom prst="rect">
            <a:avLst/>
          </a:prstGeom>
        </p:spPr>
      </p:pic>
      <p:pic>
        <p:nvPicPr>
          <p:cNvPr id="7" name="Picture 2" descr="Fakultas Teknologi Informasi Universitas Kristen Maranatha">
            <a:extLst>
              <a:ext uri="{FF2B5EF4-FFF2-40B4-BE49-F238E27FC236}">
                <a16:creationId xmlns:a16="http://schemas.microsoft.com/office/drawing/2014/main" id="{53B187B0-389A-8065-E479-A82D019AF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836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CCDBF-B323-125D-9546-8B64876964F8}"/>
              </a:ext>
            </a:extLst>
          </p:cNvPr>
          <p:cNvSpPr>
            <a:spLocks noGrp="1"/>
          </p:cNvSpPr>
          <p:nvPr>
            <p:ph type="title"/>
          </p:nvPr>
        </p:nvSpPr>
        <p:spPr>
          <a:xfrm>
            <a:off x="556532" y="643467"/>
            <a:ext cx="11210925" cy="744836"/>
          </a:xfrm>
        </p:spPr>
        <p:txBody>
          <a:bodyPr>
            <a:normAutofit/>
          </a:bodyPr>
          <a:lstStyle/>
          <a:p>
            <a:pPr algn="ctr"/>
            <a:r>
              <a:rPr lang="en-ID" sz="3200" dirty="0" err="1">
                <a:solidFill>
                  <a:schemeClr val="bg1"/>
                </a:solidFill>
                <a:effectLst/>
                <a:latin typeface="Times New Roman" panose="02020603050405020304" pitchFamily="18" charset="0"/>
                <a:ea typeface="Times New Roman" panose="02020603050405020304" pitchFamily="18" charset="0"/>
              </a:rPr>
              <a:t>Pengulangan</a:t>
            </a:r>
            <a:r>
              <a:rPr lang="en-ID" sz="3200" dirty="0">
                <a:solidFill>
                  <a:schemeClr val="bg1"/>
                </a:solidFill>
                <a:effectLst/>
                <a:latin typeface="Times New Roman" panose="02020603050405020304" pitchFamily="18" charset="0"/>
                <a:ea typeface="Times New Roman" panose="02020603050405020304" pitchFamily="18" charset="0"/>
              </a:rPr>
              <a:t> </a:t>
            </a:r>
            <a:r>
              <a:rPr lang="en-ID" sz="3200" dirty="0" err="1">
                <a:solidFill>
                  <a:schemeClr val="bg1"/>
                </a:solidFill>
                <a:effectLst/>
                <a:latin typeface="Times New Roman" panose="02020603050405020304" pitchFamily="18" charset="0"/>
                <a:ea typeface="Times New Roman" panose="02020603050405020304" pitchFamily="18" charset="0"/>
              </a:rPr>
              <a:t>dalam</a:t>
            </a:r>
            <a:r>
              <a:rPr lang="en-ID" sz="3200" dirty="0">
                <a:solidFill>
                  <a:schemeClr val="bg1"/>
                </a:solidFill>
                <a:effectLst/>
                <a:latin typeface="Times New Roman" panose="02020603050405020304" pitchFamily="18" charset="0"/>
                <a:ea typeface="Times New Roman" panose="02020603050405020304" pitchFamily="18" charset="0"/>
              </a:rPr>
              <a:t> </a:t>
            </a:r>
            <a:r>
              <a:rPr lang="en-ID" sz="3200" dirty="0" err="1">
                <a:solidFill>
                  <a:schemeClr val="bg1"/>
                </a:solidFill>
                <a:effectLst/>
                <a:latin typeface="Times New Roman" panose="02020603050405020304" pitchFamily="18" charset="0"/>
                <a:ea typeface="Times New Roman" panose="02020603050405020304" pitchFamily="18" charset="0"/>
              </a:rPr>
              <a:t>pengulangan</a:t>
            </a:r>
            <a:r>
              <a:rPr lang="en-ID" sz="3200" dirty="0">
                <a:solidFill>
                  <a:schemeClr val="bg1"/>
                </a:solidFill>
                <a:effectLst/>
                <a:latin typeface="Times New Roman" panose="02020603050405020304" pitchFamily="18" charset="0"/>
                <a:ea typeface="Times New Roman" panose="02020603050405020304" pitchFamily="18" charset="0"/>
              </a:rPr>
              <a:t> </a:t>
            </a:r>
            <a:r>
              <a:rPr lang="en-ID" sz="3200" dirty="0" err="1">
                <a:solidFill>
                  <a:schemeClr val="bg1"/>
                </a:solidFill>
                <a:effectLst/>
                <a:latin typeface="Times New Roman" panose="02020603050405020304" pitchFamily="18" charset="0"/>
                <a:ea typeface="Times New Roman" panose="02020603050405020304" pitchFamily="18" charset="0"/>
              </a:rPr>
              <a:t>untuk</a:t>
            </a:r>
            <a:r>
              <a:rPr lang="en-ID" sz="3200" dirty="0">
                <a:solidFill>
                  <a:schemeClr val="bg1"/>
                </a:solidFill>
                <a:effectLst/>
                <a:latin typeface="Times New Roman" panose="02020603050405020304" pitchFamily="18" charset="0"/>
                <a:ea typeface="Times New Roman" panose="02020603050405020304" pitchFamily="18" charset="0"/>
              </a:rPr>
              <a:t> </a:t>
            </a:r>
            <a:r>
              <a:rPr lang="en-ID" sz="3200" dirty="0" err="1">
                <a:solidFill>
                  <a:schemeClr val="bg1"/>
                </a:solidFill>
                <a:effectLst/>
                <a:latin typeface="Times New Roman" panose="02020603050405020304" pitchFamily="18" charset="0"/>
                <a:ea typeface="Times New Roman" panose="02020603050405020304" pitchFamily="18" charset="0"/>
              </a:rPr>
              <a:t>memproses</a:t>
            </a:r>
            <a:r>
              <a:rPr lang="en-ID" sz="3200" dirty="0">
                <a:solidFill>
                  <a:schemeClr val="bg1"/>
                </a:solidFill>
                <a:effectLst/>
                <a:latin typeface="Times New Roman" panose="02020603050405020304" pitchFamily="18" charset="0"/>
                <a:ea typeface="Times New Roman" panose="02020603050405020304" pitchFamily="18" charset="0"/>
              </a:rPr>
              <a:t> 2D List</a:t>
            </a:r>
            <a:endParaRPr lang="en-ID" sz="3200" dirty="0">
              <a:solidFill>
                <a:schemeClr val="bg1"/>
              </a:solidFill>
            </a:endParaRPr>
          </a:p>
        </p:txBody>
      </p:sp>
      <p:pic>
        <p:nvPicPr>
          <p:cNvPr id="3" name="Picture 2" descr="Graphical user interface&#10;&#10;Description automatically generated with medium confidence">
            <a:extLst>
              <a:ext uri="{FF2B5EF4-FFF2-40B4-BE49-F238E27FC236}">
                <a16:creationId xmlns:a16="http://schemas.microsoft.com/office/drawing/2014/main" id="{0B18113B-91C3-7E95-5879-25474B0E9EB1}"/>
              </a:ext>
            </a:extLst>
          </p:cNvPr>
          <p:cNvPicPr>
            <a:picLocks noChangeAspect="1"/>
          </p:cNvPicPr>
          <p:nvPr/>
        </p:nvPicPr>
        <p:blipFill>
          <a:blip r:embed="rId2"/>
          <a:stretch>
            <a:fillRect/>
          </a:stretch>
        </p:blipFill>
        <p:spPr>
          <a:xfrm>
            <a:off x="2853047" y="1675227"/>
            <a:ext cx="6485905" cy="4394199"/>
          </a:xfrm>
          <a:prstGeom prst="rect">
            <a:avLst/>
          </a:prstGeom>
        </p:spPr>
      </p:pic>
      <p:pic>
        <p:nvPicPr>
          <p:cNvPr id="4" name="Picture 2" descr="Fakultas Teknologi Informasi Universitas Kristen Maranatha">
            <a:extLst>
              <a:ext uri="{FF2B5EF4-FFF2-40B4-BE49-F238E27FC236}">
                <a16:creationId xmlns:a16="http://schemas.microsoft.com/office/drawing/2014/main" id="{3CDDBA54-1AF4-F5E8-04E4-E6DBE0787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206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75F7-79BC-53A6-95DF-BA946EA3978B}"/>
              </a:ext>
            </a:extLst>
          </p:cNvPr>
          <p:cNvSpPr>
            <a:spLocks noGrp="1"/>
          </p:cNvSpPr>
          <p:nvPr>
            <p:ph type="title"/>
          </p:nvPr>
        </p:nvSpPr>
        <p:spPr/>
        <p:txBody>
          <a:bodyPr/>
          <a:lstStyle/>
          <a:p>
            <a:r>
              <a:rPr lang="en-US" dirty="0"/>
              <a:t>OPERATOR (1)</a:t>
            </a:r>
            <a:endParaRPr lang="en-ID" dirty="0"/>
          </a:p>
        </p:txBody>
      </p:sp>
      <p:graphicFrame>
        <p:nvGraphicFramePr>
          <p:cNvPr id="3" name="Table 2">
            <a:extLst>
              <a:ext uri="{FF2B5EF4-FFF2-40B4-BE49-F238E27FC236}">
                <a16:creationId xmlns:a16="http://schemas.microsoft.com/office/drawing/2014/main" id="{E9766344-D912-2445-80EE-B043CEC9D2C5}"/>
              </a:ext>
            </a:extLst>
          </p:cNvPr>
          <p:cNvGraphicFramePr>
            <a:graphicFrameLocks noGrp="1"/>
          </p:cNvGraphicFramePr>
          <p:nvPr>
            <p:extLst>
              <p:ext uri="{D42A27DB-BD31-4B8C-83A1-F6EECF244321}">
                <p14:modId xmlns:p14="http://schemas.microsoft.com/office/powerpoint/2010/main" val="1964228589"/>
              </p:ext>
            </p:extLst>
          </p:nvPr>
        </p:nvGraphicFramePr>
        <p:xfrm>
          <a:off x="838200" y="1503680"/>
          <a:ext cx="10515600" cy="4891426"/>
        </p:xfrm>
        <a:graphic>
          <a:graphicData uri="http://schemas.openxmlformats.org/drawingml/2006/table">
            <a:tbl>
              <a:tblPr firstRow="1" firstCol="1" bandRow="1">
                <a:tableStyleId>{5C22544A-7EE6-4342-B048-85BDC9FD1C3A}</a:tableStyleId>
              </a:tblPr>
              <a:tblGrid>
                <a:gridCol w="4269334">
                  <a:extLst>
                    <a:ext uri="{9D8B030D-6E8A-4147-A177-3AD203B41FA5}">
                      <a16:colId xmlns:a16="http://schemas.microsoft.com/office/drawing/2014/main" val="3127779424"/>
                    </a:ext>
                  </a:extLst>
                </a:gridCol>
                <a:gridCol w="6246266">
                  <a:extLst>
                    <a:ext uri="{9D8B030D-6E8A-4147-A177-3AD203B41FA5}">
                      <a16:colId xmlns:a16="http://schemas.microsoft.com/office/drawing/2014/main" val="2191137708"/>
                    </a:ext>
                  </a:extLst>
                </a:gridCol>
              </a:tblGrid>
              <a:tr h="4891426">
                <a:tc>
                  <a:txBody>
                    <a:bodyPr/>
                    <a:lstStyle/>
                    <a:p>
                      <a:pPr algn="just"/>
                      <a:endParaRPr lang="en-US"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r>
                        <a:rPr lang="en-US" sz="1400" dirty="0">
                          <a:effectLst/>
                        </a:rPr>
                        <a:t>Operators</a:t>
                      </a:r>
                      <a:endParaRPr lang="en-ID" sz="2000" dirty="0">
                        <a:effectLst/>
                      </a:endParaRPr>
                    </a:p>
                    <a:p>
                      <a:pPr algn="just"/>
                      <a:r>
                        <a:rPr lang="en-US" sz="1400" dirty="0">
                          <a:effectLst/>
                        </a:rPr>
                        <a:t>Operator adalah </a:t>
                      </a:r>
                      <a:r>
                        <a:rPr lang="en-US" sz="1400" dirty="0" err="1">
                          <a:effectLst/>
                        </a:rPr>
                        <a:t>simbol</a:t>
                      </a:r>
                      <a:r>
                        <a:rPr lang="en-US" sz="1400" dirty="0">
                          <a:effectLst/>
                        </a:rPr>
                        <a:t> yang digunakan dalam program </a:t>
                      </a:r>
                      <a:r>
                        <a:rPr lang="en-US" sz="1400" dirty="0" err="1">
                          <a:effectLst/>
                        </a:rPr>
                        <a:t>untuk</a:t>
                      </a:r>
                      <a:r>
                        <a:rPr lang="en-US" sz="1400" dirty="0">
                          <a:effectLst/>
                        </a:rPr>
                        <a:t> </a:t>
                      </a:r>
                      <a:r>
                        <a:rPr lang="en-US" sz="1400" dirty="0" err="1">
                          <a:effectLst/>
                        </a:rPr>
                        <a:t>melakukan</a:t>
                      </a:r>
                      <a:r>
                        <a:rPr lang="en-US" sz="1400" dirty="0">
                          <a:effectLst/>
                        </a:rPr>
                        <a:t> </a:t>
                      </a:r>
                      <a:r>
                        <a:rPr lang="en-US" sz="1400" dirty="0" err="1">
                          <a:effectLst/>
                        </a:rPr>
                        <a:t>suatu</a:t>
                      </a:r>
                      <a:r>
                        <a:rPr lang="en-US" sz="1400" dirty="0">
                          <a:effectLst/>
                        </a:rPr>
                        <a:t> </a:t>
                      </a:r>
                      <a:r>
                        <a:rPr lang="en-US" sz="1400" dirty="0" err="1">
                          <a:effectLst/>
                        </a:rPr>
                        <a:t>operasi</a:t>
                      </a:r>
                      <a:r>
                        <a:rPr lang="en-US" sz="1400" dirty="0">
                          <a:effectLst/>
                        </a:rPr>
                        <a:t> seperti </a:t>
                      </a:r>
                      <a:r>
                        <a:rPr lang="en-US" sz="1400" dirty="0" err="1">
                          <a:effectLst/>
                        </a:rPr>
                        <a:t>operasi</a:t>
                      </a:r>
                      <a:r>
                        <a:rPr lang="en-US" sz="1400" dirty="0">
                          <a:effectLst/>
                        </a:rPr>
                        <a:t> </a:t>
                      </a:r>
                      <a:r>
                        <a:rPr lang="en-US" sz="1400" dirty="0" err="1">
                          <a:effectLst/>
                        </a:rPr>
                        <a:t>aritmatika</a:t>
                      </a:r>
                      <a:r>
                        <a:rPr lang="en-US" sz="1400" dirty="0">
                          <a:effectLst/>
                        </a:rPr>
                        <a:t> (+, -, *, /), </a:t>
                      </a:r>
                      <a:r>
                        <a:rPr lang="en-US" sz="1400" dirty="0" err="1">
                          <a:effectLst/>
                        </a:rPr>
                        <a:t>operasi</a:t>
                      </a:r>
                      <a:r>
                        <a:rPr lang="en-US" sz="1400" dirty="0">
                          <a:effectLst/>
                        </a:rPr>
                        <a:t> </a:t>
                      </a:r>
                      <a:r>
                        <a:rPr lang="en-US" sz="1400" dirty="0" err="1">
                          <a:effectLst/>
                        </a:rPr>
                        <a:t>perbandingan</a:t>
                      </a:r>
                      <a:r>
                        <a:rPr lang="en-US" sz="1400" dirty="0">
                          <a:effectLst/>
                        </a:rPr>
                        <a:t> (&gt;, &lt;, =) dan operator </a:t>
                      </a:r>
                      <a:r>
                        <a:rPr lang="en-US" sz="1400" dirty="0" err="1">
                          <a:effectLst/>
                        </a:rPr>
                        <a:t>logika</a:t>
                      </a:r>
                      <a:r>
                        <a:rPr lang="en-US" sz="1400" dirty="0">
                          <a:effectLst/>
                        </a:rPr>
                        <a:t> (and, or, not). Nilai yang </a:t>
                      </a:r>
                      <a:r>
                        <a:rPr lang="en-US" sz="1400" dirty="0" err="1">
                          <a:effectLst/>
                        </a:rPr>
                        <a:t>dioperasikan</a:t>
                      </a:r>
                      <a:r>
                        <a:rPr lang="en-US" sz="1400" dirty="0">
                          <a:effectLst/>
                        </a:rPr>
                        <a:t> oleh operator </a:t>
                      </a:r>
                      <a:r>
                        <a:rPr lang="en-US" sz="1400" dirty="0" err="1">
                          <a:effectLst/>
                        </a:rPr>
                        <a:t>disebut</a:t>
                      </a:r>
                      <a:r>
                        <a:rPr lang="en-US" sz="1400" dirty="0">
                          <a:effectLst/>
                        </a:rPr>
                        <a:t> </a:t>
                      </a:r>
                      <a:r>
                        <a:rPr lang="en-US" sz="1400" dirty="0" err="1">
                          <a:effectLst/>
                        </a:rPr>
                        <a:t>sebagai</a:t>
                      </a:r>
                      <a:r>
                        <a:rPr lang="en-US" sz="1400" dirty="0">
                          <a:effectLst/>
                        </a:rPr>
                        <a:t> operand.</a:t>
                      </a:r>
                    </a:p>
                    <a:p>
                      <a:pPr algn="just"/>
                      <a:endParaRPr lang="en-ID" sz="2000" dirty="0">
                        <a:effectLst/>
                      </a:endParaRPr>
                    </a:p>
                    <a:p>
                      <a:pPr algn="just"/>
                      <a:r>
                        <a:rPr lang="en-US" sz="1400" dirty="0">
                          <a:effectLst/>
                        </a:rPr>
                        <a:t>Operator </a:t>
                      </a:r>
                      <a:r>
                        <a:rPr lang="en-US" sz="1400" dirty="0" err="1">
                          <a:effectLst/>
                        </a:rPr>
                        <a:t>Aritmatika</a:t>
                      </a:r>
                      <a:r>
                        <a:rPr lang="en-US" sz="1400" dirty="0">
                          <a:effectLst/>
                        </a:rPr>
                        <a:t> :</a:t>
                      </a:r>
                      <a:endParaRPr lang="en-ID" sz="2000" dirty="0">
                        <a:effectLst/>
                      </a:endParaRPr>
                    </a:p>
                    <a:p>
                      <a:pPr algn="just"/>
                      <a:r>
                        <a:rPr lang="en-US" sz="1400" dirty="0">
                          <a:effectLst/>
                        </a:rPr>
                        <a:t>[ ] + [ ] : Operator + digunakan </a:t>
                      </a:r>
                      <a:r>
                        <a:rPr lang="en-US" sz="1400" dirty="0" err="1">
                          <a:effectLst/>
                        </a:rPr>
                        <a:t>untuk</a:t>
                      </a:r>
                      <a:r>
                        <a:rPr lang="en-US" sz="1400" dirty="0">
                          <a:effectLst/>
                        </a:rPr>
                        <a:t> </a:t>
                      </a:r>
                      <a:r>
                        <a:rPr lang="en-US" sz="1400" dirty="0" err="1">
                          <a:effectLst/>
                        </a:rPr>
                        <a:t>menjumlahkan</a:t>
                      </a:r>
                      <a:r>
                        <a:rPr lang="en-US" sz="1400" dirty="0">
                          <a:effectLst/>
                        </a:rPr>
                        <a:t>  </a:t>
                      </a:r>
                      <a:r>
                        <a:rPr lang="en-US" sz="1400" dirty="0" err="1">
                          <a:effectLst/>
                        </a:rPr>
                        <a:t>nilai</a:t>
                      </a:r>
                      <a:r>
                        <a:rPr lang="en-US" sz="1400" dirty="0">
                          <a:effectLst/>
                        </a:rPr>
                        <a:t> ke-1 dan </a:t>
                      </a:r>
                      <a:r>
                        <a:rPr lang="en-US" sz="1400" dirty="0" err="1">
                          <a:effectLst/>
                        </a:rPr>
                        <a:t>nilai</a:t>
                      </a:r>
                      <a:r>
                        <a:rPr lang="en-US" sz="1400" dirty="0">
                          <a:effectLst/>
                        </a:rPr>
                        <a:t> ke-2</a:t>
                      </a:r>
                      <a:endParaRPr lang="en-ID" sz="2000" dirty="0">
                        <a:effectLst/>
                      </a:endParaRPr>
                    </a:p>
                    <a:p>
                      <a:pPr algn="just"/>
                      <a:r>
                        <a:rPr lang="en-US" sz="1400" dirty="0">
                          <a:effectLst/>
                        </a:rPr>
                        <a:t>[ ] - [ ] : Operator - digunakan </a:t>
                      </a:r>
                      <a:r>
                        <a:rPr lang="en-US" sz="1400" dirty="0" err="1">
                          <a:effectLst/>
                        </a:rPr>
                        <a:t>untuk</a:t>
                      </a:r>
                      <a:r>
                        <a:rPr lang="en-US" sz="1400" dirty="0">
                          <a:effectLst/>
                        </a:rPr>
                        <a:t> </a:t>
                      </a:r>
                      <a:r>
                        <a:rPr lang="en-US" sz="1400" dirty="0" err="1">
                          <a:effectLst/>
                        </a:rPr>
                        <a:t>mengurangi</a:t>
                      </a:r>
                      <a:r>
                        <a:rPr lang="en-US" sz="1400" dirty="0">
                          <a:effectLst/>
                        </a:rPr>
                        <a:t> </a:t>
                      </a:r>
                      <a:r>
                        <a:rPr lang="en-US" sz="1400" dirty="0" err="1">
                          <a:effectLst/>
                        </a:rPr>
                        <a:t>nilai</a:t>
                      </a:r>
                      <a:r>
                        <a:rPr lang="en-US" sz="1400" dirty="0">
                          <a:effectLst/>
                        </a:rPr>
                        <a:t> ke-1 </a:t>
                      </a:r>
                      <a:r>
                        <a:rPr lang="en-US" sz="1400" dirty="0" err="1">
                          <a:effectLst/>
                        </a:rPr>
                        <a:t>dengan</a:t>
                      </a:r>
                      <a:r>
                        <a:rPr lang="en-US" sz="1400" dirty="0">
                          <a:effectLst/>
                        </a:rPr>
                        <a:t> </a:t>
                      </a:r>
                      <a:r>
                        <a:rPr lang="en-US" sz="1400" dirty="0" err="1">
                          <a:effectLst/>
                        </a:rPr>
                        <a:t>nilai</a:t>
                      </a:r>
                      <a:r>
                        <a:rPr lang="en-US" sz="1400" dirty="0">
                          <a:effectLst/>
                        </a:rPr>
                        <a:t> ke-2</a:t>
                      </a:r>
                      <a:endParaRPr lang="en-ID" sz="2000" dirty="0">
                        <a:effectLst/>
                      </a:endParaRPr>
                    </a:p>
                    <a:p>
                      <a:pPr algn="just"/>
                      <a:r>
                        <a:rPr lang="en-US" sz="1400" dirty="0">
                          <a:effectLst/>
                        </a:rPr>
                        <a:t>[ ] * [ ] : Operator * digunakan </a:t>
                      </a:r>
                      <a:r>
                        <a:rPr lang="en-US" sz="1400" dirty="0" err="1">
                          <a:effectLst/>
                        </a:rPr>
                        <a:t>untuk</a:t>
                      </a:r>
                      <a:r>
                        <a:rPr lang="en-US" sz="1400" dirty="0">
                          <a:effectLst/>
                        </a:rPr>
                        <a:t> </a:t>
                      </a:r>
                      <a:r>
                        <a:rPr lang="en-US" sz="1400" dirty="0" err="1">
                          <a:effectLst/>
                        </a:rPr>
                        <a:t>mengalikan</a:t>
                      </a:r>
                      <a:r>
                        <a:rPr lang="en-US" sz="1400" dirty="0">
                          <a:effectLst/>
                        </a:rPr>
                        <a:t> </a:t>
                      </a:r>
                      <a:r>
                        <a:rPr lang="en-US" sz="1400" dirty="0" err="1">
                          <a:effectLst/>
                        </a:rPr>
                        <a:t>nilai</a:t>
                      </a:r>
                      <a:r>
                        <a:rPr lang="en-US" sz="1400" dirty="0">
                          <a:effectLst/>
                        </a:rPr>
                        <a:t> ke-1 </a:t>
                      </a:r>
                      <a:r>
                        <a:rPr lang="en-US" sz="1400" dirty="0" err="1">
                          <a:effectLst/>
                        </a:rPr>
                        <a:t>dengan</a:t>
                      </a:r>
                      <a:r>
                        <a:rPr lang="en-US" sz="1400" dirty="0">
                          <a:effectLst/>
                        </a:rPr>
                        <a:t> </a:t>
                      </a:r>
                      <a:r>
                        <a:rPr lang="en-US" sz="1400" dirty="0" err="1">
                          <a:effectLst/>
                        </a:rPr>
                        <a:t>nilai</a:t>
                      </a:r>
                      <a:r>
                        <a:rPr lang="en-US" sz="1400" dirty="0">
                          <a:effectLst/>
                        </a:rPr>
                        <a:t> ke-2</a:t>
                      </a:r>
                      <a:endParaRPr lang="en-ID" sz="2000" dirty="0">
                        <a:effectLst/>
                      </a:endParaRPr>
                    </a:p>
                    <a:p>
                      <a:pPr algn="just"/>
                      <a:r>
                        <a:rPr lang="en-US" sz="1400" dirty="0">
                          <a:effectLst/>
                        </a:rPr>
                        <a:t>[ ] / [ ] : Operator / digunakan </a:t>
                      </a:r>
                      <a:r>
                        <a:rPr lang="en-US" sz="1400" dirty="0" err="1">
                          <a:effectLst/>
                        </a:rPr>
                        <a:t>untuk</a:t>
                      </a:r>
                      <a:r>
                        <a:rPr lang="en-US" sz="1400" dirty="0">
                          <a:effectLst/>
                        </a:rPr>
                        <a:t> </a:t>
                      </a:r>
                      <a:r>
                        <a:rPr lang="en-US" sz="1400" dirty="0" err="1">
                          <a:effectLst/>
                        </a:rPr>
                        <a:t>membagi</a:t>
                      </a:r>
                      <a:r>
                        <a:rPr lang="en-US" sz="1400" dirty="0">
                          <a:effectLst/>
                        </a:rPr>
                        <a:t> </a:t>
                      </a:r>
                      <a:r>
                        <a:rPr lang="en-US" sz="1400" dirty="0" err="1">
                          <a:effectLst/>
                        </a:rPr>
                        <a:t>nilai</a:t>
                      </a:r>
                      <a:r>
                        <a:rPr lang="en-US" sz="1400" dirty="0">
                          <a:effectLst/>
                        </a:rPr>
                        <a:t> ke-1 </a:t>
                      </a:r>
                      <a:r>
                        <a:rPr lang="en-US" sz="1400" dirty="0" err="1">
                          <a:effectLst/>
                        </a:rPr>
                        <a:t>dengan</a:t>
                      </a:r>
                      <a:r>
                        <a:rPr lang="en-US" sz="1400" dirty="0">
                          <a:effectLst/>
                        </a:rPr>
                        <a:t> </a:t>
                      </a:r>
                      <a:r>
                        <a:rPr lang="en-US" sz="1400" dirty="0" err="1">
                          <a:effectLst/>
                        </a:rPr>
                        <a:t>nilai</a:t>
                      </a:r>
                      <a:r>
                        <a:rPr lang="en-US" sz="1400" dirty="0">
                          <a:effectLst/>
                        </a:rPr>
                        <a:t> ke-2</a:t>
                      </a:r>
                      <a:endParaRPr lang="en-ID" sz="2000" dirty="0">
                        <a:effectLst/>
                      </a:endParaRPr>
                    </a:p>
                    <a:p>
                      <a:pPr algn="just"/>
                      <a:r>
                        <a:rPr lang="en-US" sz="1400" dirty="0">
                          <a:effectLst/>
                        </a:rPr>
                        <a:t> </a:t>
                      </a:r>
                      <a:endParaRPr lang="en-ID" sz="2000" dirty="0">
                        <a:effectLst/>
                      </a:endParaRPr>
                    </a:p>
                    <a:p>
                      <a:pPr algn="just"/>
                      <a:r>
                        <a:rPr lang="en-US" sz="1400" dirty="0">
                          <a:effectLst/>
                        </a:rPr>
                        <a:t>Pick random 1 to 10 : </a:t>
                      </a:r>
                      <a:r>
                        <a:rPr lang="en-US" sz="1400" dirty="0" err="1">
                          <a:effectLst/>
                        </a:rPr>
                        <a:t>Mengembalikan</a:t>
                      </a:r>
                      <a:r>
                        <a:rPr lang="en-US" sz="1400" dirty="0">
                          <a:effectLst/>
                        </a:rPr>
                        <a:t> sebuah </a:t>
                      </a:r>
                      <a:r>
                        <a:rPr lang="en-US" sz="1400" dirty="0" err="1">
                          <a:effectLst/>
                        </a:rPr>
                        <a:t>nilai</a:t>
                      </a:r>
                      <a:r>
                        <a:rPr lang="en-US" sz="1400" dirty="0">
                          <a:effectLst/>
                        </a:rPr>
                        <a:t> </a:t>
                      </a:r>
                      <a:r>
                        <a:rPr lang="en-US" sz="1400" dirty="0" err="1">
                          <a:effectLst/>
                        </a:rPr>
                        <a:t>acak</a:t>
                      </a:r>
                      <a:r>
                        <a:rPr lang="en-US" sz="1400" dirty="0">
                          <a:effectLst/>
                        </a:rPr>
                        <a:t> </a:t>
                      </a:r>
                      <a:r>
                        <a:rPr lang="en-US" sz="1400" dirty="0" err="1">
                          <a:effectLst/>
                        </a:rPr>
                        <a:t>dari</a:t>
                      </a:r>
                      <a:r>
                        <a:rPr lang="en-US" sz="1400" dirty="0">
                          <a:effectLst/>
                        </a:rPr>
                        <a:t> </a:t>
                      </a:r>
                      <a:r>
                        <a:rPr lang="en-US" sz="1400" dirty="0" err="1">
                          <a:effectLst/>
                        </a:rPr>
                        <a:t>bilangan</a:t>
                      </a:r>
                      <a:r>
                        <a:rPr lang="en-US" sz="1400" dirty="0">
                          <a:effectLst/>
                        </a:rPr>
                        <a:t> </a:t>
                      </a:r>
                      <a:r>
                        <a:rPr lang="en-US" sz="1400" dirty="0" err="1">
                          <a:effectLst/>
                        </a:rPr>
                        <a:t>bulat</a:t>
                      </a:r>
                      <a:r>
                        <a:rPr lang="en-US" sz="1400" dirty="0">
                          <a:effectLst/>
                        </a:rPr>
                        <a:t> </a:t>
                      </a:r>
                      <a:r>
                        <a:rPr lang="en-US" sz="1400" dirty="0" err="1">
                          <a:effectLst/>
                        </a:rPr>
                        <a:t>antara</a:t>
                      </a:r>
                      <a:r>
                        <a:rPr lang="en-US" sz="1400" dirty="0">
                          <a:effectLst/>
                        </a:rPr>
                        <a:t> 1 </a:t>
                      </a:r>
                      <a:r>
                        <a:rPr lang="en-US" sz="1400" dirty="0" err="1">
                          <a:effectLst/>
                        </a:rPr>
                        <a:t>sampai</a:t>
                      </a:r>
                      <a:r>
                        <a:rPr lang="en-US" sz="1400" dirty="0">
                          <a:effectLst/>
                        </a:rPr>
                        <a:t> </a:t>
                      </a:r>
                      <a:r>
                        <a:rPr lang="en-US" sz="1400" dirty="0" err="1">
                          <a:effectLst/>
                        </a:rPr>
                        <a:t>dengan</a:t>
                      </a:r>
                      <a:r>
                        <a:rPr lang="en-US" sz="1400" dirty="0">
                          <a:effectLst/>
                        </a:rPr>
                        <a:t> 10 </a:t>
                      </a:r>
                      <a:endParaRPr lang="en-ID" sz="2000" dirty="0">
                        <a:effectLst/>
                      </a:endParaRPr>
                    </a:p>
                    <a:p>
                      <a:pPr algn="just"/>
                      <a:r>
                        <a:rPr lang="en-US" sz="1400" dirty="0">
                          <a:effectLst/>
                        </a:rPr>
                        <a:t>Operator </a:t>
                      </a:r>
                      <a:r>
                        <a:rPr lang="en-US" sz="1400" dirty="0" err="1">
                          <a:effectLst/>
                        </a:rPr>
                        <a:t>Pembanding</a:t>
                      </a:r>
                      <a:r>
                        <a:rPr lang="en-US" sz="1400" dirty="0">
                          <a:effectLst/>
                        </a:rPr>
                        <a:t> :</a:t>
                      </a:r>
                      <a:endParaRPr lang="en-ID" sz="2000" dirty="0">
                        <a:effectLst/>
                      </a:endParaRPr>
                    </a:p>
                    <a:p>
                      <a:pPr algn="just"/>
                      <a:r>
                        <a:rPr lang="en-US" sz="1400" dirty="0">
                          <a:effectLst/>
                        </a:rPr>
                        <a:t>[ ] &gt; [ ] : </a:t>
                      </a:r>
                      <a:r>
                        <a:rPr lang="en-US" sz="1400" dirty="0" err="1">
                          <a:effectLst/>
                        </a:rPr>
                        <a:t>Mengembalikan</a:t>
                      </a:r>
                      <a:r>
                        <a:rPr lang="en-US" sz="1400" dirty="0">
                          <a:effectLst/>
                        </a:rPr>
                        <a:t> </a:t>
                      </a:r>
                      <a:r>
                        <a:rPr lang="en-US" sz="1400" dirty="0" err="1">
                          <a:effectLst/>
                        </a:rPr>
                        <a:t>nilai</a:t>
                      </a:r>
                      <a:r>
                        <a:rPr lang="en-US" sz="1400" dirty="0">
                          <a:effectLst/>
                        </a:rPr>
                        <a:t> True, jika </a:t>
                      </a:r>
                      <a:r>
                        <a:rPr lang="en-US" sz="1400" dirty="0" err="1">
                          <a:effectLst/>
                        </a:rPr>
                        <a:t>nilai</a:t>
                      </a:r>
                      <a:r>
                        <a:rPr lang="en-US" sz="1400" dirty="0">
                          <a:effectLst/>
                        </a:rPr>
                        <a:t> ke-1 lebih </a:t>
                      </a:r>
                      <a:r>
                        <a:rPr lang="en-US" sz="1400" dirty="0" err="1">
                          <a:effectLst/>
                        </a:rPr>
                        <a:t>besar</a:t>
                      </a:r>
                      <a:r>
                        <a:rPr lang="en-US" sz="1400" dirty="0">
                          <a:effectLst/>
                        </a:rPr>
                        <a:t> </a:t>
                      </a:r>
                      <a:r>
                        <a:rPr lang="en-US" sz="1400" dirty="0" err="1">
                          <a:effectLst/>
                        </a:rPr>
                        <a:t>nilai</a:t>
                      </a:r>
                      <a:r>
                        <a:rPr lang="en-US" sz="1400" dirty="0">
                          <a:effectLst/>
                        </a:rPr>
                        <a:t> ke-2, dan </a:t>
                      </a:r>
                      <a:r>
                        <a:rPr lang="en-US" sz="1400" dirty="0" err="1">
                          <a:effectLst/>
                        </a:rPr>
                        <a:t>nilai</a:t>
                      </a:r>
                      <a:r>
                        <a:rPr lang="en-US" sz="1400" dirty="0">
                          <a:effectLst/>
                        </a:rPr>
                        <a:t> False jika </a:t>
                      </a:r>
                      <a:r>
                        <a:rPr lang="en-US" sz="1400" dirty="0" err="1">
                          <a:effectLst/>
                        </a:rPr>
                        <a:t>sebaliknya</a:t>
                      </a:r>
                      <a:endParaRPr lang="en-ID" sz="2000" dirty="0">
                        <a:effectLst/>
                      </a:endParaRPr>
                    </a:p>
                    <a:p>
                      <a:pPr algn="just"/>
                      <a:r>
                        <a:rPr lang="en-US" sz="1400" dirty="0">
                          <a:effectLst/>
                        </a:rPr>
                        <a:t>[ ] &lt; [ ] : </a:t>
                      </a:r>
                      <a:r>
                        <a:rPr lang="en-US" sz="1400" dirty="0" err="1">
                          <a:effectLst/>
                        </a:rPr>
                        <a:t>Mengembalikan</a:t>
                      </a:r>
                      <a:r>
                        <a:rPr lang="en-US" sz="1400" dirty="0">
                          <a:effectLst/>
                        </a:rPr>
                        <a:t> </a:t>
                      </a:r>
                      <a:r>
                        <a:rPr lang="en-US" sz="1400" dirty="0" err="1">
                          <a:effectLst/>
                        </a:rPr>
                        <a:t>nilai</a:t>
                      </a:r>
                      <a:r>
                        <a:rPr lang="en-US" sz="1400" dirty="0">
                          <a:effectLst/>
                        </a:rPr>
                        <a:t> True, jika </a:t>
                      </a:r>
                      <a:r>
                        <a:rPr lang="en-US" sz="1400" dirty="0" err="1">
                          <a:effectLst/>
                        </a:rPr>
                        <a:t>nilai</a:t>
                      </a:r>
                      <a:r>
                        <a:rPr lang="en-US" sz="1400" dirty="0">
                          <a:effectLst/>
                        </a:rPr>
                        <a:t> ke-1 lebih </a:t>
                      </a:r>
                      <a:r>
                        <a:rPr lang="en-US" sz="1400" dirty="0" err="1">
                          <a:effectLst/>
                        </a:rPr>
                        <a:t>kecil</a:t>
                      </a:r>
                      <a:r>
                        <a:rPr lang="en-US" sz="1400" dirty="0">
                          <a:effectLst/>
                        </a:rPr>
                        <a:t> </a:t>
                      </a:r>
                      <a:r>
                        <a:rPr lang="en-US" sz="1400" dirty="0" err="1">
                          <a:effectLst/>
                        </a:rPr>
                        <a:t>nilai</a:t>
                      </a:r>
                      <a:r>
                        <a:rPr lang="en-US" sz="1400" dirty="0">
                          <a:effectLst/>
                        </a:rPr>
                        <a:t> ke-2, dan </a:t>
                      </a:r>
                      <a:r>
                        <a:rPr lang="en-US" sz="1400" dirty="0" err="1">
                          <a:effectLst/>
                        </a:rPr>
                        <a:t>nilai</a:t>
                      </a:r>
                      <a:r>
                        <a:rPr lang="en-US" sz="1400" dirty="0">
                          <a:effectLst/>
                        </a:rPr>
                        <a:t> False jika </a:t>
                      </a:r>
                      <a:r>
                        <a:rPr lang="en-US" sz="1400" dirty="0" err="1">
                          <a:effectLst/>
                        </a:rPr>
                        <a:t>sebaliknya</a:t>
                      </a:r>
                      <a:endParaRPr lang="en-ID" sz="2000" dirty="0">
                        <a:effectLst/>
                      </a:endParaRPr>
                    </a:p>
                    <a:p>
                      <a:pPr algn="just"/>
                      <a:r>
                        <a:rPr lang="en-US" sz="1400" dirty="0">
                          <a:effectLst/>
                        </a:rPr>
                        <a:t>[ ] = [ ] : </a:t>
                      </a:r>
                      <a:r>
                        <a:rPr lang="en-US" sz="1400" dirty="0" err="1">
                          <a:effectLst/>
                        </a:rPr>
                        <a:t>Mengembalikan</a:t>
                      </a:r>
                      <a:r>
                        <a:rPr lang="en-US" sz="1400" dirty="0">
                          <a:effectLst/>
                        </a:rPr>
                        <a:t> </a:t>
                      </a:r>
                      <a:r>
                        <a:rPr lang="en-US" sz="1400" dirty="0" err="1">
                          <a:effectLst/>
                        </a:rPr>
                        <a:t>nilai</a:t>
                      </a:r>
                      <a:r>
                        <a:rPr lang="en-US" sz="1400" dirty="0">
                          <a:effectLst/>
                        </a:rPr>
                        <a:t> True, jika </a:t>
                      </a:r>
                      <a:r>
                        <a:rPr lang="en-US" sz="1400" dirty="0" err="1">
                          <a:effectLst/>
                        </a:rPr>
                        <a:t>nilai</a:t>
                      </a:r>
                      <a:r>
                        <a:rPr lang="en-US" sz="1400" dirty="0">
                          <a:effectLst/>
                        </a:rPr>
                        <a:t> ke-1 sama </a:t>
                      </a:r>
                      <a:r>
                        <a:rPr lang="en-US" sz="1400" dirty="0" err="1">
                          <a:effectLst/>
                        </a:rPr>
                        <a:t>dengan</a:t>
                      </a:r>
                      <a:r>
                        <a:rPr lang="en-US" sz="1400" dirty="0">
                          <a:effectLst/>
                        </a:rPr>
                        <a:t> </a:t>
                      </a:r>
                      <a:r>
                        <a:rPr lang="en-US" sz="1400" dirty="0" err="1">
                          <a:effectLst/>
                        </a:rPr>
                        <a:t>nilai</a:t>
                      </a:r>
                      <a:r>
                        <a:rPr lang="en-US" sz="1400" dirty="0">
                          <a:effectLst/>
                        </a:rPr>
                        <a:t> ke-2, dan </a:t>
                      </a:r>
                      <a:r>
                        <a:rPr lang="en-US" sz="1400" dirty="0" err="1">
                          <a:effectLst/>
                        </a:rPr>
                        <a:t>nilai</a:t>
                      </a:r>
                      <a:r>
                        <a:rPr lang="en-US" sz="1400" dirty="0">
                          <a:effectLst/>
                        </a:rPr>
                        <a:t> False jika </a:t>
                      </a:r>
                      <a:r>
                        <a:rPr lang="en-US" sz="1400" dirty="0" err="1">
                          <a:effectLst/>
                        </a:rPr>
                        <a:t>sebaliknya</a:t>
                      </a:r>
                      <a:endParaRPr lang="en-ID"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99447712"/>
                  </a:ext>
                </a:extLst>
              </a:tr>
            </a:tbl>
          </a:graphicData>
        </a:graphic>
      </p:graphicFrame>
      <p:pic>
        <p:nvPicPr>
          <p:cNvPr id="2049" name="Picture 11321" descr="Diagram&#10;&#10;Description automatically generated">
            <a:extLst>
              <a:ext uri="{FF2B5EF4-FFF2-40B4-BE49-F238E27FC236}">
                <a16:creationId xmlns:a16="http://schemas.microsoft.com/office/drawing/2014/main" id="{4CAB04C2-3CB7-D0EC-8C58-01B46DC2C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0370"/>
          <a:stretch>
            <a:fillRect/>
          </a:stretch>
        </p:blipFill>
        <p:spPr bwMode="auto">
          <a:xfrm>
            <a:off x="838200" y="1638142"/>
            <a:ext cx="4408056" cy="4732178"/>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698324A9-DC79-72BC-FD42-7F7EB9789899}"/>
              </a:ext>
            </a:extLst>
          </p:cNvPr>
          <p:cNvSpPr>
            <a:spLocks/>
          </p:cNvSpPr>
          <p:nvPr/>
        </p:nvSpPr>
        <p:spPr>
          <a:xfrm>
            <a:off x="1835150" y="8915400"/>
            <a:ext cx="461963" cy="398463"/>
          </a:xfrm>
          <a:custGeom>
            <a:avLst/>
            <a:gdLst>
              <a:gd name="connsiteX0" fmla="*/ 0 w 461727"/>
              <a:gd name="connsiteY0" fmla="*/ 0 h 398352"/>
              <a:gd name="connsiteX1" fmla="*/ 461727 w 461727"/>
              <a:gd name="connsiteY1" fmla="*/ 0 h 398352"/>
              <a:gd name="connsiteX2" fmla="*/ 461727 w 461727"/>
              <a:gd name="connsiteY2" fmla="*/ 398352 h 398352"/>
              <a:gd name="connsiteX3" fmla="*/ 0 w 461727"/>
              <a:gd name="connsiteY3" fmla="*/ 398352 h 398352"/>
              <a:gd name="connsiteX4" fmla="*/ 0 w 461727"/>
              <a:gd name="connsiteY4" fmla="*/ 0 h 398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727" h="398352" extrusionOk="0">
                <a:moveTo>
                  <a:pt x="0" y="0"/>
                </a:moveTo>
                <a:cubicBezTo>
                  <a:pt x="86759" y="7987"/>
                  <a:pt x="285061" y="20934"/>
                  <a:pt x="461727" y="0"/>
                </a:cubicBezTo>
                <a:cubicBezTo>
                  <a:pt x="439343" y="85313"/>
                  <a:pt x="459656" y="247179"/>
                  <a:pt x="461727" y="398352"/>
                </a:cubicBezTo>
                <a:cubicBezTo>
                  <a:pt x="315674" y="386352"/>
                  <a:pt x="101735" y="366687"/>
                  <a:pt x="0" y="398352"/>
                </a:cubicBezTo>
                <a:cubicBezTo>
                  <a:pt x="32274" y="288761"/>
                  <a:pt x="4641" y="52385"/>
                  <a:pt x="0" y="0"/>
                </a:cubicBezTo>
                <a:close/>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D"/>
          </a:p>
        </p:txBody>
      </p:sp>
      <p:pic>
        <p:nvPicPr>
          <p:cNvPr id="6" name="Picture 2" descr="Fakultas Teknologi Informasi Universitas Kristen Maranatha">
            <a:extLst>
              <a:ext uri="{FF2B5EF4-FFF2-40B4-BE49-F238E27FC236}">
                <a16:creationId xmlns:a16="http://schemas.microsoft.com/office/drawing/2014/main" id="{3DF890F6-EF35-D522-12F8-D2B1AB1DF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602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75F7-79BC-53A6-95DF-BA946EA3978B}"/>
              </a:ext>
            </a:extLst>
          </p:cNvPr>
          <p:cNvSpPr>
            <a:spLocks noGrp="1"/>
          </p:cNvSpPr>
          <p:nvPr>
            <p:ph type="title"/>
          </p:nvPr>
        </p:nvSpPr>
        <p:spPr/>
        <p:txBody>
          <a:bodyPr/>
          <a:lstStyle/>
          <a:p>
            <a:r>
              <a:rPr lang="en-US" dirty="0"/>
              <a:t>OPERATOR (2)</a:t>
            </a:r>
            <a:endParaRPr lang="en-ID" dirty="0"/>
          </a:p>
        </p:txBody>
      </p:sp>
      <p:graphicFrame>
        <p:nvGraphicFramePr>
          <p:cNvPr id="3" name="Table 2">
            <a:extLst>
              <a:ext uri="{FF2B5EF4-FFF2-40B4-BE49-F238E27FC236}">
                <a16:creationId xmlns:a16="http://schemas.microsoft.com/office/drawing/2014/main" id="{E9766344-D912-2445-80EE-B043CEC9D2C5}"/>
              </a:ext>
            </a:extLst>
          </p:cNvPr>
          <p:cNvGraphicFramePr>
            <a:graphicFrameLocks noGrp="1"/>
          </p:cNvGraphicFramePr>
          <p:nvPr>
            <p:extLst>
              <p:ext uri="{D42A27DB-BD31-4B8C-83A1-F6EECF244321}">
                <p14:modId xmlns:p14="http://schemas.microsoft.com/office/powerpoint/2010/main" val="206214246"/>
              </p:ext>
            </p:extLst>
          </p:nvPr>
        </p:nvGraphicFramePr>
        <p:xfrm>
          <a:off x="838200" y="2072640"/>
          <a:ext cx="10515600" cy="3940334"/>
        </p:xfrm>
        <a:graphic>
          <a:graphicData uri="http://schemas.openxmlformats.org/drawingml/2006/table">
            <a:tbl>
              <a:tblPr firstRow="1" firstCol="1" bandRow="1">
                <a:tableStyleId>{5C22544A-7EE6-4342-B048-85BDC9FD1C3A}</a:tableStyleId>
              </a:tblPr>
              <a:tblGrid>
                <a:gridCol w="3225800">
                  <a:extLst>
                    <a:ext uri="{9D8B030D-6E8A-4147-A177-3AD203B41FA5}">
                      <a16:colId xmlns:a16="http://schemas.microsoft.com/office/drawing/2014/main" val="3127779424"/>
                    </a:ext>
                  </a:extLst>
                </a:gridCol>
                <a:gridCol w="7289800">
                  <a:extLst>
                    <a:ext uri="{9D8B030D-6E8A-4147-A177-3AD203B41FA5}">
                      <a16:colId xmlns:a16="http://schemas.microsoft.com/office/drawing/2014/main" val="2191137708"/>
                    </a:ext>
                  </a:extLst>
                </a:gridCol>
              </a:tblGrid>
              <a:tr h="587534">
                <a:tc>
                  <a:txBody>
                    <a:bodyPr/>
                    <a:lstStyle/>
                    <a:p>
                      <a:pPr algn="just"/>
                      <a:endParaRPr lang="en-US" sz="3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endParaRPr lang="en-ID" sz="3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99447712"/>
                  </a:ext>
                </a:extLst>
              </a:tr>
              <a:tr h="0">
                <a:tc>
                  <a:txBody>
                    <a:bodyPr/>
                    <a:lstStyle/>
                    <a:p>
                      <a:pPr algn="just"/>
                      <a:endParaRPr lang="en-US" sz="3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r>
                        <a:rPr lang="en-US" sz="2000" dirty="0">
                          <a:effectLst/>
                        </a:rPr>
                        <a:t>Operator </a:t>
                      </a:r>
                      <a:r>
                        <a:rPr lang="en-US" sz="2000" dirty="0" err="1">
                          <a:effectLst/>
                        </a:rPr>
                        <a:t>Pembanding</a:t>
                      </a:r>
                      <a:r>
                        <a:rPr lang="en-US" sz="2000" dirty="0">
                          <a:effectLst/>
                        </a:rPr>
                        <a:t> :</a:t>
                      </a:r>
                      <a:endParaRPr lang="en-ID" sz="3200" dirty="0">
                        <a:effectLst/>
                      </a:endParaRPr>
                    </a:p>
                    <a:p>
                      <a:pPr algn="just"/>
                      <a:r>
                        <a:rPr lang="en-US" sz="2000" dirty="0">
                          <a:effectLst/>
                        </a:rPr>
                        <a:t>[ ] and [ ] : </a:t>
                      </a:r>
                      <a:r>
                        <a:rPr lang="en-US" sz="2000" dirty="0" err="1">
                          <a:effectLst/>
                        </a:rPr>
                        <a:t>Mengembalikan</a:t>
                      </a:r>
                      <a:r>
                        <a:rPr lang="en-US" sz="2000" dirty="0">
                          <a:effectLst/>
                        </a:rPr>
                        <a:t> </a:t>
                      </a:r>
                      <a:r>
                        <a:rPr lang="en-US" sz="2000" dirty="0" err="1">
                          <a:effectLst/>
                        </a:rPr>
                        <a:t>nilai</a:t>
                      </a:r>
                      <a:r>
                        <a:rPr lang="en-US" sz="2000" dirty="0">
                          <a:effectLst/>
                        </a:rPr>
                        <a:t> True, jika kedua </a:t>
                      </a:r>
                      <a:r>
                        <a:rPr lang="en-US" sz="2000" dirty="0" err="1">
                          <a:effectLst/>
                        </a:rPr>
                        <a:t>nilai</a:t>
                      </a:r>
                      <a:r>
                        <a:rPr lang="en-US" sz="2000" dirty="0">
                          <a:effectLst/>
                        </a:rPr>
                        <a:t> True</a:t>
                      </a:r>
                      <a:endParaRPr lang="en-ID" sz="3200" dirty="0">
                        <a:effectLst/>
                      </a:endParaRPr>
                    </a:p>
                    <a:p>
                      <a:pPr algn="just"/>
                      <a:r>
                        <a:rPr lang="en-US" sz="2000" dirty="0">
                          <a:effectLst/>
                        </a:rPr>
                        <a:t>[ ] or [ ] : </a:t>
                      </a:r>
                      <a:r>
                        <a:rPr lang="en-US" sz="2000" dirty="0" err="1">
                          <a:effectLst/>
                        </a:rPr>
                        <a:t>Mengembalikan</a:t>
                      </a:r>
                      <a:r>
                        <a:rPr lang="en-US" sz="2000" dirty="0">
                          <a:effectLst/>
                        </a:rPr>
                        <a:t> </a:t>
                      </a:r>
                      <a:r>
                        <a:rPr lang="en-US" sz="2000" dirty="0" err="1">
                          <a:effectLst/>
                        </a:rPr>
                        <a:t>nilai</a:t>
                      </a:r>
                      <a:r>
                        <a:rPr lang="en-US" sz="2000" dirty="0">
                          <a:effectLst/>
                        </a:rPr>
                        <a:t> True, jika salah </a:t>
                      </a:r>
                      <a:r>
                        <a:rPr lang="en-US" sz="2000" dirty="0" err="1">
                          <a:effectLst/>
                        </a:rPr>
                        <a:t>satu</a:t>
                      </a:r>
                      <a:r>
                        <a:rPr lang="en-US" sz="2000" dirty="0">
                          <a:effectLst/>
                        </a:rPr>
                        <a:t> </a:t>
                      </a:r>
                      <a:r>
                        <a:rPr lang="en-US" sz="2000" dirty="0" err="1">
                          <a:effectLst/>
                        </a:rPr>
                        <a:t>nilai</a:t>
                      </a:r>
                      <a:r>
                        <a:rPr lang="en-US" sz="2000" dirty="0">
                          <a:effectLst/>
                        </a:rPr>
                        <a:t> True</a:t>
                      </a:r>
                      <a:endParaRPr lang="en-ID" sz="3200" dirty="0">
                        <a:effectLst/>
                      </a:endParaRPr>
                    </a:p>
                    <a:p>
                      <a:pPr algn="just"/>
                      <a:r>
                        <a:rPr lang="en-US" sz="2000" dirty="0">
                          <a:effectLst/>
                        </a:rPr>
                        <a:t>not [ ] : </a:t>
                      </a:r>
                      <a:r>
                        <a:rPr lang="en-US" sz="2000" dirty="0" err="1">
                          <a:effectLst/>
                        </a:rPr>
                        <a:t>Mengembalikan</a:t>
                      </a:r>
                      <a:r>
                        <a:rPr lang="en-US" sz="2000" dirty="0">
                          <a:effectLst/>
                        </a:rPr>
                        <a:t> </a:t>
                      </a:r>
                      <a:r>
                        <a:rPr lang="en-US" sz="2000" dirty="0" err="1">
                          <a:effectLst/>
                        </a:rPr>
                        <a:t>nilai</a:t>
                      </a:r>
                      <a:r>
                        <a:rPr lang="en-US" sz="2000" dirty="0">
                          <a:effectLst/>
                        </a:rPr>
                        <a:t> </a:t>
                      </a:r>
                      <a:r>
                        <a:rPr lang="en-US" sz="2000" dirty="0" err="1">
                          <a:effectLst/>
                        </a:rPr>
                        <a:t>kebalikannya</a:t>
                      </a:r>
                      <a:r>
                        <a:rPr lang="en-US" sz="2000" dirty="0">
                          <a:effectLst/>
                        </a:rPr>
                        <a:t> </a:t>
                      </a:r>
                      <a:endParaRPr lang="en-ID" sz="3200" dirty="0">
                        <a:effectLst/>
                      </a:endParaRPr>
                    </a:p>
                    <a:p>
                      <a:pPr algn="just"/>
                      <a:r>
                        <a:rPr lang="en-US" sz="2000" dirty="0">
                          <a:effectLst/>
                        </a:rPr>
                        <a:t> </a:t>
                      </a:r>
                      <a:endParaRPr lang="en-ID" sz="3200" dirty="0">
                        <a:effectLst/>
                      </a:endParaRPr>
                    </a:p>
                    <a:p>
                      <a:pPr algn="just"/>
                      <a:r>
                        <a:rPr lang="en-US" sz="2000" dirty="0">
                          <a:effectLst/>
                        </a:rPr>
                        <a:t>round [ ] : </a:t>
                      </a:r>
                      <a:r>
                        <a:rPr lang="en-US" sz="2000" dirty="0" err="1">
                          <a:effectLst/>
                        </a:rPr>
                        <a:t>fungsi</a:t>
                      </a:r>
                      <a:r>
                        <a:rPr lang="en-US" sz="2000" dirty="0">
                          <a:effectLst/>
                        </a:rPr>
                        <a:t> round, </a:t>
                      </a:r>
                      <a:r>
                        <a:rPr lang="en-US" sz="2000" dirty="0" err="1">
                          <a:effectLst/>
                        </a:rPr>
                        <a:t>membulatkan</a:t>
                      </a:r>
                      <a:r>
                        <a:rPr lang="en-US" sz="2000" dirty="0">
                          <a:effectLst/>
                        </a:rPr>
                        <a:t> </a:t>
                      </a:r>
                      <a:r>
                        <a:rPr lang="en-US" sz="2000" dirty="0" err="1">
                          <a:effectLst/>
                        </a:rPr>
                        <a:t>nilai</a:t>
                      </a:r>
                      <a:r>
                        <a:rPr lang="en-US" sz="2000" dirty="0">
                          <a:effectLst/>
                        </a:rPr>
                        <a:t>, jika </a:t>
                      </a:r>
                      <a:r>
                        <a:rPr lang="en-US" sz="2000" dirty="0" err="1">
                          <a:effectLst/>
                        </a:rPr>
                        <a:t>nilai</a:t>
                      </a:r>
                      <a:r>
                        <a:rPr lang="en-US" sz="2000" dirty="0">
                          <a:effectLst/>
                        </a:rPr>
                        <a:t> </a:t>
                      </a:r>
                      <a:r>
                        <a:rPr lang="en-US" sz="2000" dirty="0" err="1">
                          <a:effectLst/>
                        </a:rPr>
                        <a:t>desimal</a:t>
                      </a:r>
                      <a:r>
                        <a:rPr lang="en-US" sz="2000" dirty="0">
                          <a:effectLst/>
                        </a:rPr>
                        <a:t> lebih atau sama </a:t>
                      </a:r>
                      <a:r>
                        <a:rPr lang="en-US" sz="2000" dirty="0" err="1">
                          <a:effectLst/>
                        </a:rPr>
                        <a:t>dengan</a:t>
                      </a:r>
                      <a:r>
                        <a:rPr lang="en-US" sz="2000" dirty="0">
                          <a:effectLst/>
                        </a:rPr>
                        <a:t> 0.5 </a:t>
                      </a:r>
                      <a:r>
                        <a:rPr lang="en-US" sz="2000" dirty="0" err="1">
                          <a:effectLst/>
                        </a:rPr>
                        <a:t>menjadi</a:t>
                      </a:r>
                      <a:r>
                        <a:rPr lang="en-US" sz="2000" dirty="0">
                          <a:effectLst/>
                        </a:rPr>
                        <a:t> 1, jika </a:t>
                      </a:r>
                      <a:r>
                        <a:rPr lang="en-US" sz="2000" dirty="0" err="1">
                          <a:effectLst/>
                        </a:rPr>
                        <a:t>dibawah</a:t>
                      </a:r>
                      <a:r>
                        <a:rPr lang="en-US" sz="2000" dirty="0">
                          <a:effectLst/>
                        </a:rPr>
                        <a:t> 0.5 </a:t>
                      </a:r>
                      <a:r>
                        <a:rPr lang="en-US" sz="2000" dirty="0" err="1">
                          <a:effectLst/>
                        </a:rPr>
                        <a:t>menjadi</a:t>
                      </a:r>
                      <a:r>
                        <a:rPr lang="en-US" sz="2000" dirty="0">
                          <a:effectLst/>
                        </a:rPr>
                        <a:t> 0. </a:t>
                      </a:r>
                      <a:r>
                        <a:rPr lang="en-US" sz="2000" dirty="0" err="1">
                          <a:effectLst/>
                        </a:rPr>
                        <a:t>Contoh</a:t>
                      </a:r>
                      <a:r>
                        <a:rPr lang="en-US" sz="2000" dirty="0">
                          <a:effectLst/>
                        </a:rPr>
                        <a:t> round (10.5) -&gt; 11, round (10.4) -&gt; 10</a:t>
                      </a:r>
                      <a:endParaRPr lang="en-ID" sz="3200" dirty="0">
                        <a:effectLst/>
                      </a:endParaRPr>
                    </a:p>
                    <a:p>
                      <a:pPr algn="just"/>
                      <a:r>
                        <a:rPr lang="en-US" sz="2000" dirty="0">
                          <a:effectLst/>
                        </a:rPr>
                        <a:t>abs of [ ] : </a:t>
                      </a:r>
                      <a:r>
                        <a:rPr lang="en-US" sz="2000" dirty="0" err="1">
                          <a:effectLst/>
                        </a:rPr>
                        <a:t>fungsi</a:t>
                      </a:r>
                      <a:r>
                        <a:rPr lang="en-US" sz="2000" dirty="0">
                          <a:effectLst/>
                        </a:rPr>
                        <a:t> abs, membuat </a:t>
                      </a:r>
                      <a:r>
                        <a:rPr lang="en-US" sz="2000" dirty="0" err="1">
                          <a:effectLst/>
                        </a:rPr>
                        <a:t>nilai</a:t>
                      </a:r>
                      <a:r>
                        <a:rPr lang="en-US" sz="2000" dirty="0">
                          <a:effectLst/>
                        </a:rPr>
                        <a:t> </a:t>
                      </a:r>
                      <a:r>
                        <a:rPr lang="en-US" sz="2000" dirty="0" err="1">
                          <a:effectLst/>
                        </a:rPr>
                        <a:t>absolut</a:t>
                      </a:r>
                      <a:endParaRPr lang="en-ID" sz="3200" dirty="0">
                        <a:effectLst/>
                      </a:endParaRPr>
                    </a:p>
                    <a:p>
                      <a:pPr algn="just"/>
                      <a:r>
                        <a:rPr lang="en-US" sz="2000" dirty="0">
                          <a:effectLst/>
                        </a:rPr>
                        <a:t>remainder of [ ] / [ ] : </a:t>
                      </a:r>
                      <a:r>
                        <a:rPr lang="en-US" sz="2000" dirty="0" err="1">
                          <a:effectLst/>
                        </a:rPr>
                        <a:t>fungsi</a:t>
                      </a:r>
                      <a:r>
                        <a:rPr lang="en-US" sz="2000" dirty="0">
                          <a:effectLst/>
                        </a:rPr>
                        <a:t> remainder, </a:t>
                      </a:r>
                      <a:r>
                        <a:rPr lang="en-US" sz="2000" dirty="0" err="1">
                          <a:effectLst/>
                        </a:rPr>
                        <a:t>sisa</a:t>
                      </a:r>
                      <a:r>
                        <a:rPr lang="en-US" sz="2000" dirty="0">
                          <a:effectLst/>
                        </a:rPr>
                        <a:t> bagi </a:t>
                      </a:r>
                      <a:r>
                        <a:rPr lang="en-US" sz="2000" dirty="0" err="1">
                          <a:effectLst/>
                        </a:rPr>
                        <a:t>nilai</a:t>
                      </a:r>
                      <a:r>
                        <a:rPr lang="en-US" sz="2000" dirty="0">
                          <a:effectLst/>
                        </a:rPr>
                        <a:t> ke-1 </a:t>
                      </a:r>
                      <a:r>
                        <a:rPr lang="en-US" sz="2000" dirty="0" err="1">
                          <a:effectLst/>
                        </a:rPr>
                        <a:t>dibagi</a:t>
                      </a:r>
                      <a:r>
                        <a:rPr lang="en-US" sz="2000" dirty="0">
                          <a:effectLst/>
                        </a:rPr>
                        <a:t> </a:t>
                      </a:r>
                      <a:r>
                        <a:rPr lang="en-US" sz="2000" dirty="0" err="1">
                          <a:effectLst/>
                        </a:rPr>
                        <a:t>nilai</a:t>
                      </a:r>
                      <a:r>
                        <a:rPr lang="en-US" sz="2000" dirty="0">
                          <a:effectLst/>
                        </a:rPr>
                        <a:t> ke-2</a:t>
                      </a:r>
                      <a:endParaRPr lang="en-ID" sz="3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58198485"/>
                  </a:ext>
                </a:extLst>
              </a:tr>
            </a:tbl>
          </a:graphicData>
        </a:graphic>
      </p:graphicFrame>
      <p:pic>
        <p:nvPicPr>
          <p:cNvPr id="2051" name="Picture 11320" descr="Graphical user interface, text, application, chat or text message&#10;&#10;Description automatically generated">
            <a:extLst>
              <a:ext uri="{FF2B5EF4-FFF2-40B4-BE49-F238E27FC236}">
                <a16:creationId xmlns:a16="http://schemas.microsoft.com/office/drawing/2014/main" id="{DD89E217-75EE-F0D4-10B7-CA75CF461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2604"/>
          <a:stretch>
            <a:fillRect/>
          </a:stretch>
        </p:blipFill>
        <p:spPr bwMode="auto">
          <a:xfrm>
            <a:off x="1032192" y="1400333"/>
            <a:ext cx="2770343" cy="5092542"/>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698324A9-DC79-72BC-FD42-7F7EB9789899}"/>
              </a:ext>
            </a:extLst>
          </p:cNvPr>
          <p:cNvSpPr>
            <a:spLocks/>
          </p:cNvSpPr>
          <p:nvPr/>
        </p:nvSpPr>
        <p:spPr>
          <a:xfrm>
            <a:off x="1835150" y="8915400"/>
            <a:ext cx="461963" cy="398463"/>
          </a:xfrm>
          <a:custGeom>
            <a:avLst/>
            <a:gdLst>
              <a:gd name="connsiteX0" fmla="*/ 0 w 461727"/>
              <a:gd name="connsiteY0" fmla="*/ 0 h 398352"/>
              <a:gd name="connsiteX1" fmla="*/ 461727 w 461727"/>
              <a:gd name="connsiteY1" fmla="*/ 0 h 398352"/>
              <a:gd name="connsiteX2" fmla="*/ 461727 w 461727"/>
              <a:gd name="connsiteY2" fmla="*/ 398352 h 398352"/>
              <a:gd name="connsiteX3" fmla="*/ 0 w 461727"/>
              <a:gd name="connsiteY3" fmla="*/ 398352 h 398352"/>
              <a:gd name="connsiteX4" fmla="*/ 0 w 461727"/>
              <a:gd name="connsiteY4" fmla="*/ 0 h 398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727" h="398352" extrusionOk="0">
                <a:moveTo>
                  <a:pt x="0" y="0"/>
                </a:moveTo>
                <a:cubicBezTo>
                  <a:pt x="86759" y="7987"/>
                  <a:pt x="285061" y="20934"/>
                  <a:pt x="461727" y="0"/>
                </a:cubicBezTo>
                <a:cubicBezTo>
                  <a:pt x="439343" y="85313"/>
                  <a:pt x="459656" y="247179"/>
                  <a:pt x="461727" y="398352"/>
                </a:cubicBezTo>
                <a:cubicBezTo>
                  <a:pt x="315674" y="386352"/>
                  <a:pt x="101735" y="366687"/>
                  <a:pt x="0" y="398352"/>
                </a:cubicBezTo>
                <a:cubicBezTo>
                  <a:pt x="32274" y="288761"/>
                  <a:pt x="4641" y="52385"/>
                  <a:pt x="0" y="0"/>
                </a:cubicBezTo>
                <a:close/>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D"/>
          </a:p>
        </p:txBody>
      </p:sp>
      <p:pic>
        <p:nvPicPr>
          <p:cNvPr id="6" name="Picture 2" descr="Fakultas Teknologi Informasi Universitas Kristen Maranatha">
            <a:extLst>
              <a:ext uri="{FF2B5EF4-FFF2-40B4-BE49-F238E27FC236}">
                <a16:creationId xmlns:a16="http://schemas.microsoft.com/office/drawing/2014/main" id="{ED20B587-6846-EC8F-713E-22EBAA123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19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sitting in chairs looking at a presentation&#10;&#10;Description automatically generated">
            <a:extLst>
              <a:ext uri="{FF2B5EF4-FFF2-40B4-BE49-F238E27FC236}">
                <a16:creationId xmlns:a16="http://schemas.microsoft.com/office/drawing/2014/main" id="{03125A29-D53E-8C99-C18B-DC6AEDF85D67}"/>
              </a:ext>
            </a:extLst>
          </p:cNvPr>
          <p:cNvPicPr>
            <a:picLocks noChangeAspect="1"/>
          </p:cNvPicPr>
          <p:nvPr/>
        </p:nvPicPr>
        <p:blipFill rotWithShape="1">
          <a:blip r:embed="rId2">
            <a:extLst>
              <a:ext uri="{28A0092B-C50C-407E-A947-70E740481C1C}">
                <a14:useLocalDpi xmlns:a14="http://schemas.microsoft.com/office/drawing/2010/main" val="0"/>
              </a:ext>
            </a:extLst>
          </a:blip>
          <a:srcRect l="23230" r="45135" b="1"/>
          <a:stretch/>
        </p:blipFill>
        <p:spPr>
          <a:xfrm rot="5400000">
            <a:off x="2667641" y="-2666359"/>
            <a:ext cx="6856718" cy="12192000"/>
          </a:xfrm>
          <a:prstGeom prst="rect">
            <a:avLst/>
          </a:prstGeom>
        </p:spPr>
      </p:pic>
      <p:pic>
        <p:nvPicPr>
          <p:cNvPr id="2" name="Picture 2" descr="Fakultas Teknologi Informasi Universitas Kristen Maranatha">
            <a:extLst>
              <a:ext uri="{FF2B5EF4-FFF2-40B4-BE49-F238E27FC236}">
                <a16:creationId xmlns:a16="http://schemas.microsoft.com/office/drawing/2014/main" id="{EA46612F-D160-B0A2-B902-433B4E55E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464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1AD2A8-4961-A9CB-A0FC-7CDF5C351014}"/>
              </a:ext>
            </a:extLst>
          </p:cNvPr>
          <p:cNvSpPr>
            <a:spLocks noGrp="1"/>
          </p:cNvSpPr>
          <p:nvPr>
            <p:ph type="title"/>
          </p:nvPr>
        </p:nvSpPr>
        <p:spPr>
          <a:xfrm>
            <a:off x="556532" y="643467"/>
            <a:ext cx="11210925" cy="744836"/>
          </a:xfrm>
        </p:spPr>
        <p:txBody>
          <a:bodyPr>
            <a:normAutofit/>
          </a:bodyPr>
          <a:lstStyle/>
          <a:p>
            <a:pPr algn="ctr"/>
            <a:r>
              <a:rPr lang="en-US" sz="3200" dirty="0" err="1">
                <a:solidFill>
                  <a:schemeClr val="bg1"/>
                </a:solidFill>
              </a:rPr>
              <a:t>Menggambar</a:t>
            </a:r>
            <a:r>
              <a:rPr lang="en-US" sz="3200" dirty="0">
                <a:solidFill>
                  <a:schemeClr val="bg1"/>
                </a:solidFill>
              </a:rPr>
              <a:t> </a:t>
            </a:r>
            <a:r>
              <a:rPr lang="en-US" sz="3200" dirty="0" err="1">
                <a:solidFill>
                  <a:schemeClr val="bg1"/>
                </a:solidFill>
              </a:rPr>
              <a:t>setitiga</a:t>
            </a:r>
            <a:endParaRPr lang="en-ID" sz="32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E00E75B0-0C5E-9BCA-5ACD-7C8BF5E6D9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859622" y="1675227"/>
            <a:ext cx="7669345" cy="4908381"/>
          </a:xfrm>
          <a:prstGeom prst="rect">
            <a:avLst/>
          </a:prstGeom>
          <a:noFill/>
        </p:spPr>
      </p:pic>
      <p:pic>
        <p:nvPicPr>
          <p:cNvPr id="4" name="Picture 2" descr="Fakultas Teknologi Informasi Universitas Kristen Maranatha">
            <a:extLst>
              <a:ext uri="{FF2B5EF4-FFF2-40B4-BE49-F238E27FC236}">
                <a16:creationId xmlns:a16="http://schemas.microsoft.com/office/drawing/2014/main" id="{30FC6D88-B236-1083-6E7A-37C116A1B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553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69456-2075-1EE4-D10A-93896712A953}"/>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rPr>
              <a:t>Monitor Nilai Variable</a:t>
            </a:r>
            <a:endParaRPr lang="en-ID" sz="32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37CDFB7D-15ED-F30C-4E8B-10ACC48B3CA2}"/>
              </a:ext>
            </a:extLst>
          </p:cNvPr>
          <p:cNvPicPr>
            <a:picLocks noChangeAspect="1"/>
          </p:cNvPicPr>
          <p:nvPr/>
        </p:nvPicPr>
        <p:blipFill>
          <a:blip r:embed="rId2"/>
          <a:stretch>
            <a:fillRect/>
          </a:stretch>
        </p:blipFill>
        <p:spPr>
          <a:xfrm>
            <a:off x="3279206" y="1675227"/>
            <a:ext cx="5633588" cy="4394199"/>
          </a:xfrm>
          <a:prstGeom prst="rect">
            <a:avLst/>
          </a:prstGeom>
        </p:spPr>
      </p:pic>
      <p:pic>
        <p:nvPicPr>
          <p:cNvPr id="4" name="Picture 2" descr="Fakultas Teknologi Informasi Universitas Kristen Maranatha">
            <a:extLst>
              <a:ext uri="{FF2B5EF4-FFF2-40B4-BE49-F238E27FC236}">
                <a16:creationId xmlns:a16="http://schemas.microsoft.com/office/drawing/2014/main" id="{7760C41B-CF10-CE35-2FAC-94F53B373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326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48400-4C6D-21AC-307C-89216BD87A23}"/>
              </a:ext>
            </a:extLst>
          </p:cNvPr>
          <p:cNvSpPr>
            <a:spLocks noGrp="1"/>
          </p:cNvSpPr>
          <p:nvPr>
            <p:ph type="title"/>
          </p:nvPr>
        </p:nvSpPr>
        <p:spPr>
          <a:xfrm>
            <a:off x="556532" y="643467"/>
            <a:ext cx="11210925" cy="744836"/>
          </a:xfrm>
        </p:spPr>
        <p:txBody>
          <a:bodyPr>
            <a:normAutofit/>
          </a:bodyPr>
          <a:lstStyle/>
          <a:p>
            <a:pPr algn="ctr"/>
            <a:r>
              <a:rPr lang="en-US" sz="3200" dirty="0" err="1">
                <a:solidFill>
                  <a:schemeClr val="bg1"/>
                </a:solidFill>
              </a:rPr>
              <a:t>Menggambar</a:t>
            </a:r>
            <a:r>
              <a:rPr lang="en-US" sz="3200" dirty="0">
                <a:solidFill>
                  <a:schemeClr val="bg1"/>
                </a:solidFill>
              </a:rPr>
              <a:t> </a:t>
            </a:r>
            <a:r>
              <a:rPr lang="en-US" sz="3200" dirty="0" err="1">
                <a:solidFill>
                  <a:schemeClr val="bg1"/>
                </a:solidFill>
              </a:rPr>
              <a:t>Segitiga</a:t>
            </a:r>
            <a:r>
              <a:rPr lang="en-US" sz="3200" dirty="0">
                <a:solidFill>
                  <a:schemeClr val="bg1"/>
                </a:solidFill>
              </a:rPr>
              <a:t> </a:t>
            </a:r>
            <a:endParaRPr lang="en-ID" sz="3200" dirty="0">
              <a:solidFill>
                <a:schemeClr val="bg1"/>
              </a:solidFill>
            </a:endParaRPr>
          </a:p>
        </p:txBody>
      </p:sp>
      <p:pic>
        <p:nvPicPr>
          <p:cNvPr id="3" name="Picture 2" descr="Graphical user interface&#10;&#10;Description automatically generated with medium confidence">
            <a:extLst>
              <a:ext uri="{FF2B5EF4-FFF2-40B4-BE49-F238E27FC236}">
                <a16:creationId xmlns:a16="http://schemas.microsoft.com/office/drawing/2014/main" id="{2A929B78-534D-B21D-A8FF-A02FBF139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661540" y="1675227"/>
            <a:ext cx="4868919" cy="4394199"/>
          </a:xfrm>
          <a:prstGeom prst="rect">
            <a:avLst/>
          </a:prstGeom>
          <a:noFill/>
        </p:spPr>
      </p:pic>
      <p:pic>
        <p:nvPicPr>
          <p:cNvPr id="4" name="Picture 2" descr="Fakultas Teknologi Informasi Universitas Kristen Maranatha">
            <a:extLst>
              <a:ext uri="{FF2B5EF4-FFF2-40B4-BE49-F238E27FC236}">
                <a16:creationId xmlns:a16="http://schemas.microsoft.com/office/drawing/2014/main" id="{01579F39-56E3-AC23-01DB-8840BE2EE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683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48400-4C6D-21AC-307C-89216BD87A23}"/>
              </a:ext>
            </a:extLst>
          </p:cNvPr>
          <p:cNvSpPr>
            <a:spLocks noGrp="1"/>
          </p:cNvSpPr>
          <p:nvPr>
            <p:ph type="title"/>
          </p:nvPr>
        </p:nvSpPr>
        <p:spPr>
          <a:xfrm>
            <a:off x="556532" y="643467"/>
            <a:ext cx="11210925" cy="744836"/>
          </a:xfrm>
        </p:spPr>
        <p:txBody>
          <a:bodyPr>
            <a:normAutofit/>
          </a:bodyPr>
          <a:lstStyle/>
          <a:p>
            <a:pPr algn="ctr"/>
            <a:r>
              <a:rPr lang="en-US" sz="3200" dirty="0" err="1">
                <a:solidFill>
                  <a:schemeClr val="bg1"/>
                </a:solidFill>
              </a:rPr>
              <a:t>Menggambar</a:t>
            </a:r>
            <a:r>
              <a:rPr lang="en-US" sz="3200" dirty="0">
                <a:solidFill>
                  <a:schemeClr val="bg1"/>
                </a:solidFill>
              </a:rPr>
              <a:t>  4 buah </a:t>
            </a:r>
            <a:r>
              <a:rPr lang="en-US" sz="3200" dirty="0" err="1">
                <a:solidFill>
                  <a:schemeClr val="bg1"/>
                </a:solidFill>
              </a:rPr>
              <a:t>Segitiga</a:t>
            </a:r>
            <a:r>
              <a:rPr lang="en-US" sz="3200" dirty="0">
                <a:solidFill>
                  <a:schemeClr val="bg1"/>
                </a:solidFill>
              </a:rPr>
              <a:t> </a:t>
            </a:r>
            <a:endParaRPr lang="en-ID" sz="3200" dirty="0">
              <a:solidFill>
                <a:schemeClr val="bg1"/>
              </a:solidFill>
            </a:endParaRPr>
          </a:p>
        </p:txBody>
      </p:sp>
      <p:pic>
        <p:nvPicPr>
          <p:cNvPr id="4" name="Picture 3">
            <a:extLst>
              <a:ext uri="{FF2B5EF4-FFF2-40B4-BE49-F238E27FC236}">
                <a16:creationId xmlns:a16="http://schemas.microsoft.com/office/drawing/2014/main" id="{8E7B0889-AD81-88CA-9F4B-AAA4DBC925AD}"/>
              </a:ext>
            </a:extLst>
          </p:cNvPr>
          <p:cNvPicPr>
            <a:picLocks noChangeAspect="1"/>
          </p:cNvPicPr>
          <p:nvPr/>
        </p:nvPicPr>
        <p:blipFill>
          <a:blip r:embed="rId2"/>
          <a:stretch>
            <a:fillRect/>
          </a:stretch>
        </p:blipFill>
        <p:spPr>
          <a:xfrm>
            <a:off x="3942843" y="1675227"/>
            <a:ext cx="4306314" cy="4394199"/>
          </a:xfrm>
          <a:prstGeom prst="rect">
            <a:avLst/>
          </a:prstGeom>
        </p:spPr>
      </p:pic>
      <p:pic>
        <p:nvPicPr>
          <p:cNvPr id="5" name="Picture 2" descr="Fakultas Teknologi Informasi Universitas Kristen Maranatha">
            <a:extLst>
              <a:ext uri="{FF2B5EF4-FFF2-40B4-BE49-F238E27FC236}">
                <a16:creationId xmlns:a16="http://schemas.microsoft.com/office/drawing/2014/main" id="{43F1DDF8-B70F-AB1A-7997-44DE02E63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870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13602-09CB-7EDC-47E1-4075824CCB2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MyBlock atau Sub Program</a:t>
            </a:r>
            <a:endParaRPr lang="en-ID" sz="4000">
              <a:solidFill>
                <a:srgbClr val="FFFFFF"/>
              </a:solidFill>
            </a:endParaRPr>
          </a:p>
        </p:txBody>
      </p:sp>
      <p:sp>
        <p:nvSpPr>
          <p:cNvPr id="3" name="Content Placeholder 2">
            <a:extLst>
              <a:ext uri="{FF2B5EF4-FFF2-40B4-BE49-F238E27FC236}">
                <a16:creationId xmlns:a16="http://schemas.microsoft.com/office/drawing/2014/main" id="{6799875F-91CF-A305-40CD-405D5E238125}"/>
              </a:ext>
            </a:extLst>
          </p:cNvPr>
          <p:cNvSpPr>
            <a:spLocks noGrp="1"/>
          </p:cNvSpPr>
          <p:nvPr>
            <p:ph idx="1"/>
          </p:nvPr>
        </p:nvSpPr>
        <p:spPr>
          <a:xfrm>
            <a:off x="4810259" y="649480"/>
            <a:ext cx="6555347" cy="5546047"/>
          </a:xfrm>
        </p:spPr>
        <p:txBody>
          <a:bodyPr anchor="ctr">
            <a:normAutofit/>
          </a:bodyPr>
          <a:lstStyle/>
          <a:p>
            <a:pPr indent="228600"/>
            <a:r>
              <a:rPr lang="en-ID" sz="2000">
                <a:effectLst/>
                <a:latin typeface="Times New Roman" panose="02020603050405020304" pitchFamily="18" charset="0"/>
                <a:ea typeface="Times New Roman" panose="02020603050405020304" pitchFamily="18" charset="0"/>
              </a:rPr>
              <a:t>Sub program dalam pemrograman (atau disebut My Block dalam VR.Vex) adalah blok kode yang dapat dipanggil dari program utama dan memiliki tugas yang spesifik. Sub program sering digunakan untuk mengelompokkan logika yang sama, sehingga kode program menjadi lebih mudah dibaca, dipelihara, dan dikelola.  Dalam bahasa pemrograman, sub program dikenal dengan nama fungsi, prosedur, atau subrutin. Fungsi biasanya mengembalikan nilai ke program utama, sedangkan prosedur dan subrutin tidak mengembalikan nilai.</a:t>
            </a:r>
          </a:p>
          <a:p>
            <a:pPr indent="228600"/>
            <a:r>
              <a:rPr lang="en-ID" sz="2000">
                <a:effectLst/>
                <a:latin typeface="Times New Roman" panose="02020603050405020304" pitchFamily="18" charset="0"/>
                <a:ea typeface="Times New Roman" panose="02020603050405020304" pitchFamily="18" charset="0"/>
              </a:rPr>
              <a:t>Pemanggilan sub program biasanya dengan menyebutkan nama sub program yang dipangging dari program utama untuk menjalankan sub program tersebut. Setelah sub program selesai dijalankan, program utama akan kembali berjalan dari titik pemanggilan sub program tersebut. Hal ini membuat program lebih modular dan dapat dipecah menjadi bagian-bagian yang lebih kecil untuk memudahkan pengembangan dan perawatan.</a:t>
            </a:r>
          </a:p>
        </p:txBody>
      </p:sp>
      <p:pic>
        <p:nvPicPr>
          <p:cNvPr id="4" name="Picture 2" descr="Fakultas Teknologi Informasi Universitas Kristen Maranatha">
            <a:extLst>
              <a:ext uri="{FF2B5EF4-FFF2-40B4-BE49-F238E27FC236}">
                <a16:creationId xmlns:a16="http://schemas.microsoft.com/office/drawing/2014/main" id="{0EF8498C-5697-5018-99EF-BBC701F0D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2724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3602-09CB-7EDC-47E1-4075824CCB23}"/>
              </a:ext>
            </a:extLst>
          </p:cNvPr>
          <p:cNvSpPr>
            <a:spLocks noGrp="1"/>
          </p:cNvSpPr>
          <p:nvPr>
            <p:ph type="title"/>
          </p:nvPr>
        </p:nvSpPr>
        <p:spPr/>
        <p:txBody>
          <a:bodyPr/>
          <a:lstStyle/>
          <a:p>
            <a:pPr indent="228600" algn="just"/>
            <a:r>
              <a:rPr lang="en-ID" sz="4400" dirty="0" err="1">
                <a:effectLst/>
                <a:latin typeface="Times New Roman" panose="02020603050405020304" pitchFamily="18" charset="0"/>
                <a:ea typeface="Times New Roman" panose="02020603050405020304" pitchFamily="18" charset="0"/>
              </a:rPr>
              <a:t>Beberapa</a:t>
            </a:r>
            <a:r>
              <a:rPr lang="en-ID" sz="4400" dirty="0">
                <a:effectLst/>
                <a:latin typeface="Times New Roman" panose="02020603050405020304" pitchFamily="18" charset="0"/>
                <a:ea typeface="Times New Roman" panose="02020603050405020304" pitchFamily="18" charset="0"/>
              </a:rPr>
              <a:t> </a:t>
            </a:r>
            <a:r>
              <a:rPr lang="en-ID" sz="4400" dirty="0" err="1">
                <a:effectLst/>
                <a:latin typeface="Times New Roman" panose="02020603050405020304" pitchFamily="18" charset="0"/>
                <a:ea typeface="Times New Roman" panose="02020603050405020304" pitchFamily="18" charset="0"/>
              </a:rPr>
              <a:t>keuntungan</a:t>
            </a:r>
            <a:r>
              <a:rPr lang="en-ID" sz="4400" dirty="0">
                <a:effectLst/>
                <a:latin typeface="Times New Roman" panose="02020603050405020304" pitchFamily="18" charset="0"/>
                <a:ea typeface="Times New Roman" panose="02020603050405020304" pitchFamily="18" charset="0"/>
              </a:rPr>
              <a:t> sub program</a:t>
            </a:r>
          </a:p>
        </p:txBody>
      </p:sp>
      <p:graphicFrame>
        <p:nvGraphicFramePr>
          <p:cNvPr id="4" name="Content Placeholder 3">
            <a:extLst>
              <a:ext uri="{FF2B5EF4-FFF2-40B4-BE49-F238E27FC236}">
                <a16:creationId xmlns:a16="http://schemas.microsoft.com/office/drawing/2014/main" id="{09843D03-AD84-9A8A-909F-EE3CD384BD79}"/>
              </a:ext>
            </a:extLst>
          </p:cNvPr>
          <p:cNvGraphicFramePr>
            <a:graphicFrameLocks noGrp="1"/>
          </p:cNvGraphicFramePr>
          <p:nvPr>
            <p:ph idx="1"/>
            <p:extLst>
              <p:ext uri="{D42A27DB-BD31-4B8C-83A1-F6EECF244321}">
                <p14:modId xmlns:p14="http://schemas.microsoft.com/office/powerpoint/2010/main" val="16462475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Fakultas Teknologi Informasi Universitas Kristen Maranatha">
            <a:extLst>
              <a:ext uri="{FF2B5EF4-FFF2-40B4-BE49-F238E27FC236}">
                <a16:creationId xmlns:a16="http://schemas.microsoft.com/office/drawing/2014/main" id="{18383AAC-9C49-19F3-E766-CE56A29E13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572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5B17DF-17E0-F4EF-4750-621CDC93278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i="1" kern="1200" dirty="0">
                <a:solidFill>
                  <a:schemeClr val="bg1"/>
                </a:solidFill>
                <a:effectLst/>
                <a:latin typeface="+mj-lt"/>
                <a:ea typeface="+mj-ea"/>
                <a:cs typeface="+mj-cs"/>
              </a:rPr>
              <a:t>Membuat my Blocks </a:t>
            </a:r>
            <a:r>
              <a:rPr lang="en-US" sz="3200" i="1" kern="1200" dirty="0" err="1">
                <a:solidFill>
                  <a:schemeClr val="bg1"/>
                </a:solidFill>
                <a:effectLst/>
                <a:latin typeface="+mj-lt"/>
                <a:ea typeface="+mj-ea"/>
                <a:cs typeface="+mj-cs"/>
              </a:rPr>
              <a:t>segiEmpat</a:t>
            </a:r>
            <a:endParaRPr lang="en-US" sz="3200" kern="1200" dirty="0">
              <a:solidFill>
                <a:schemeClr val="bg1"/>
              </a:solidFill>
              <a:latin typeface="+mj-lt"/>
              <a:ea typeface="+mj-ea"/>
              <a:cs typeface="+mj-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AF98853-47E2-CA2C-81CB-B03A0E26092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45307" y="1675227"/>
            <a:ext cx="8701385" cy="4394199"/>
          </a:xfrm>
          <a:prstGeom prst="rect">
            <a:avLst/>
          </a:prstGeom>
          <a:noFill/>
        </p:spPr>
      </p:pic>
      <p:pic>
        <p:nvPicPr>
          <p:cNvPr id="5" name="Picture 2" descr="Fakultas Teknologi Informasi Universitas Kristen Maranatha">
            <a:extLst>
              <a:ext uri="{FF2B5EF4-FFF2-40B4-BE49-F238E27FC236}">
                <a16:creationId xmlns:a16="http://schemas.microsoft.com/office/drawing/2014/main" id="{89A59D38-34DB-8814-33C3-A7961572F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050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5B17DF-17E0-F4EF-4750-621CDC93278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i="1" kern="1200" dirty="0">
                <a:solidFill>
                  <a:schemeClr val="bg1"/>
                </a:solidFill>
                <a:effectLst/>
                <a:latin typeface="+mj-lt"/>
                <a:ea typeface="+mj-ea"/>
                <a:cs typeface="+mj-cs"/>
              </a:rPr>
              <a:t>Membuat dan </a:t>
            </a:r>
            <a:r>
              <a:rPr lang="en-US" sz="3200" i="1" kern="1200" dirty="0" err="1">
                <a:solidFill>
                  <a:schemeClr val="bg1"/>
                </a:solidFill>
                <a:effectLst/>
                <a:latin typeface="+mj-lt"/>
                <a:ea typeface="+mj-ea"/>
                <a:cs typeface="+mj-cs"/>
              </a:rPr>
              <a:t>Memanggil</a:t>
            </a:r>
            <a:r>
              <a:rPr lang="en-US" sz="3200" i="1" kern="1200" dirty="0">
                <a:solidFill>
                  <a:schemeClr val="bg1"/>
                </a:solidFill>
                <a:effectLst/>
                <a:latin typeface="+mj-lt"/>
                <a:ea typeface="+mj-ea"/>
                <a:cs typeface="+mj-cs"/>
              </a:rPr>
              <a:t> my Blocks </a:t>
            </a:r>
            <a:r>
              <a:rPr lang="en-US" sz="3200" i="1" kern="1200" dirty="0" err="1">
                <a:solidFill>
                  <a:schemeClr val="bg1"/>
                </a:solidFill>
                <a:effectLst/>
                <a:latin typeface="+mj-lt"/>
                <a:ea typeface="+mj-ea"/>
                <a:cs typeface="+mj-cs"/>
              </a:rPr>
              <a:t>segiEmpat</a:t>
            </a:r>
            <a:endParaRPr lang="en-US" sz="3200" kern="1200" dirty="0">
              <a:solidFill>
                <a:schemeClr val="bg1"/>
              </a:solidFill>
              <a:latin typeface="+mj-lt"/>
              <a:ea typeface="+mj-ea"/>
              <a:cs typeface="+mj-cs"/>
            </a:endParaRPr>
          </a:p>
        </p:txBody>
      </p:sp>
      <p:pic>
        <p:nvPicPr>
          <p:cNvPr id="6" name="Content Placeholder 5">
            <a:extLst>
              <a:ext uri="{FF2B5EF4-FFF2-40B4-BE49-F238E27FC236}">
                <a16:creationId xmlns:a16="http://schemas.microsoft.com/office/drawing/2014/main" id="{C7E3F540-75B6-69E2-7F9A-1720A271FEB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930881" y="1675227"/>
            <a:ext cx="8330237" cy="4394199"/>
          </a:xfrm>
          <a:prstGeom prst="rect">
            <a:avLst/>
          </a:prstGeom>
          <a:noFill/>
        </p:spPr>
      </p:pic>
      <p:pic>
        <p:nvPicPr>
          <p:cNvPr id="7" name="Picture 2" descr="Fakultas Teknologi Informasi Universitas Kristen Maranatha">
            <a:extLst>
              <a:ext uri="{FF2B5EF4-FFF2-40B4-BE49-F238E27FC236}">
                <a16:creationId xmlns:a16="http://schemas.microsoft.com/office/drawing/2014/main" id="{24DE6E49-5C95-C697-7211-97B99CF6F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3303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5B17DF-17E0-F4EF-4750-621CDC932787}"/>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i="1" kern="1200">
                <a:solidFill>
                  <a:schemeClr val="tx1"/>
                </a:solidFill>
                <a:effectLst/>
                <a:latin typeface="+mj-lt"/>
                <a:ea typeface="+mj-ea"/>
                <a:cs typeface="+mj-cs"/>
              </a:rPr>
              <a:t>Membuat dan Memanggil my Blocks segiEmpat</a:t>
            </a:r>
            <a:endParaRPr lang="en-US" kern="1200">
              <a:solidFill>
                <a:schemeClr val="tx1"/>
              </a:solidFill>
              <a:latin typeface="+mj-lt"/>
              <a:ea typeface="+mj-ea"/>
              <a:cs typeface="+mj-cs"/>
            </a:endParaRPr>
          </a:p>
        </p:txBody>
      </p:sp>
      <p:pic>
        <p:nvPicPr>
          <p:cNvPr id="5" name="Content Placeholder 4">
            <a:extLst>
              <a:ext uri="{FF2B5EF4-FFF2-40B4-BE49-F238E27FC236}">
                <a16:creationId xmlns:a16="http://schemas.microsoft.com/office/drawing/2014/main" id="{6B193706-BD55-8751-BF32-345191A7C3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895751" y="645318"/>
            <a:ext cx="5708649" cy="5537389"/>
          </a:xfrm>
          <a:prstGeom prst="rect">
            <a:avLst/>
          </a:prstGeom>
          <a:noFill/>
        </p:spPr>
      </p:pic>
      <p:pic>
        <p:nvPicPr>
          <p:cNvPr id="7" name="Picture 2" descr="Fakultas Teknologi Informasi Universitas Kristen Maranatha">
            <a:extLst>
              <a:ext uri="{FF2B5EF4-FFF2-40B4-BE49-F238E27FC236}">
                <a16:creationId xmlns:a16="http://schemas.microsoft.com/office/drawing/2014/main" id="{4EF89433-D2D3-B6A7-AF35-57EB714AB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343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17DF-17E0-F4EF-4750-621CDC932787}"/>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i="1">
                <a:effectLst/>
              </a:rPr>
              <a:t>Membuat my Blocks segiEmpat dengan Parameter</a:t>
            </a:r>
            <a:endParaRPr lang="en-US" sz="3200"/>
          </a:p>
        </p:txBody>
      </p:sp>
      <p:pic>
        <p:nvPicPr>
          <p:cNvPr id="6" name="Content Placeholder 5" descr="Diagram&#10;&#10;Description automatically generated">
            <a:extLst>
              <a:ext uri="{FF2B5EF4-FFF2-40B4-BE49-F238E27FC236}">
                <a16:creationId xmlns:a16="http://schemas.microsoft.com/office/drawing/2014/main" id="{43F70C3D-1E95-5B84-55D5-AC0B7F12627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 b="14347"/>
          <a:stretch/>
        </p:blipFill>
        <p:spPr bwMode="auto">
          <a:xfrm>
            <a:off x="640080" y="640080"/>
            <a:ext cx="10911840" cy="4836795"/>
          </a:xfrm>
          <a:prstGeom prst="rect">
            <a:avLst/>
          </a:prstGeom>
          <a:noFill/>
          <a:ln w="19050">
            <a:solidFill>
              <a:schemeClr val="tx1"/>
            </a:solidFill>
            <a:miter lim="800000"/>
          </a:ln>
        </p:spPr>
      </p:pic>
      <p:pic>
        <p:nvPicPr>
          <p:cNvPr id="7" name="Picture 2" descr="Fakultas Teknologi Informasi Universitas Kristen Maranatha">
            <a:extLst>
              <a:ext uri="{FF2B5EF4-FFF2-40B4-BE49-F238E27FC236}">
                <a16:creationId xmlns:a16="http://schemas.microsoft.com/office/drawing/2014/main" id="{D869ABB0-B950-B327-9C98-7F8A2A2EC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14366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778353B-E8E6-5FE3-7EE7-1002319A653F}"/>
              </a:ext>
            </a:extLst>
          </p:cNvPr>
          <p:cNvSpPr>
            <a:spLocks noGrp="1"/>
          </p:cNvSpPr>
          <p:nvPr>
            <p:ph type="title"/>
          </p:nvPr>
        </p:nvSpPr>
        <p:spPr>
          <a:xfrm>
            <a:off x="1389278" y="1233241"/>
            <a:ext cx="3240506" cy="4064628"/>
          </a:xfrm>
        </p:spPr>
        <p:txBody>
          <a:bodyPr>
            <a:normAutofit/>
          </a:bodyPr>
          <a:lstStyle/>
          <a:p>
            <a:r>
              <a:rPr lang="en-US">
                <a:solidFill>
                  <a:srgbClr val="FFFFFF"/>
                </a:solidFill>
              </a:rPr>
              <a:t>Apa</a:t>
            </a:r>
            <a:r>
              <a:rPr lang="en-US" dirty="0">
                <a:solidFill>
                  <a:srgbClr val="FFFFFF"/>
                </a:solidFill>
              </a:rPr>
              <a:t> </a:t>
            </a:r>
            <a:r>
              <a:rPr lang="en-US">
                <a:solidFill>
                  <a:srgbClr val="FFFFFF"/>
                </a:solidFill>
              </a:rPr>
              <a:t>itu</a:t>
            </a:r>
            <a:r>
              <a:rPr lang="en-US" dirty="0">
                <a:solidFill>
                  <a:srgbClr val="FFFFFF"/>
                </a:solidFill>
              </a:rPr>
              <a:t> Robot?</a:t>
            </a:r>
            <a:endParaRPr lang="en-ID" dirty="0">
              <a:solidFill>
                <a:srgbClr val="FFFFFF"/>
              </a:solidFill>
            </a:endParaRPr>
          </a:p>
        </p:txBody>
      </p:sp>
      <p:sp>
        <p:nvSpPr>
          <p:cNvPr id="22" name="Freeform: Shape 2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1D6B5CE4-B937-8E5E-94DB-6530827156D4}"/>
              </a:ext>
            </a:extLst>
          </p:cNvPr>
          <p:cNvSpPr>
            <a:spLocks noGrp="1"/>
          </p:cNvSpPr>
          <p:nvPr>
            <p:ph idx="1"/>
          </p:nvPr>
        </p:nvSpPr>
        <p:spPr>
          <a:xfrm>
            <a:off x="6096000" y="820880"/>
            <a:ext cx="5257799" cy="4889350"/>
          </a:xfrm>
        </p:spPr>
        <p:txBody>
          <a:bodyPr anchor="t">
            <a:normAutofit/>
          </a:bodyPr>
          <a:lstStyle/>
          <a:p>
            <a:r>
              <a:rPr lang="id-ID" dirty="0">
                <a:effectLst/>
                <a:latin typeface="Times New Roman" panose="02020603050405020304" pitchFamily="18" charset="0"/>
                <a:ea typeface="Times New Roman" panose="02020603050405020304" pitchFamily="18" charset="0"/>
              </a:rPr>
              <a:t>Kata robot berdasarkan Kamus Besar Bahasa Indonesia (KBBI) dapat berarti alat berupa orang-orangan dan sebagainya yang dapat bergerak (berbuat seperti manusia) yang dikendalikan oleh mesin.  </a:t>
            </a:r>
            <a:endParaRPr lang="en-US" dirty="0">
              <a:effectLst/>
              <a:latin typeface="Times New Roman" panose="02020603050405020304" pitchFamily="18" charset="0"/>
              <a:ea typeface="Times New Roman" panose="02020603050405020304" pitchFamily="18" charset="0"/>
            </a:endParaRPr>
          </a:p>
          <a:p>
            <a:r>
              <a:rPr lang="id-ID" dirty="0">
                <a:effectLst/>
                <a:latin typeface="Times New Roman" panose="02020603050405020304" pitchFamily="18" charset="0"/>
                <a:ea typeface="Times New Roman" panose="02020603050405020304" pitchFamily="18" charset="0"/>
              </a:rPr>
              <a:t>Kenyataan robot banyak jenisnya, tidak harus menyerupai orang. </a:t>
            </a:r>
            <a:endParaRPr lang="en-ID" dirty="0"/>
          </a:p>
        </p:txBody>
      </p:sp>
      <p:sp>
        <p:nvSpPr>
          <p:cNvPr id="28" name="Freeform: Shape 2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2" descr="Fakultas Teknologi Informasi Universitas Kristen Maranatha">
            <a:extLst>
              <a:ext uri="{FF2B5EF4-FFF2-40B4-BE49-F238E27FC236}">
                <a16:creationId xmlns:a16="http://schemas.microsoft.com/office/drawing/2014/main" id="{6F7FDACE-5643-44E0-AC3E-D92FE8D5F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236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5B17DF-17E0-F4EF-4750-621CDC93278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i="1" kern="1200" dirty="0" err="1">
                <a:solidFill>
                  <a:schemeClr val="bg1"/>
                </a:solidFill>
                <a:effectLst/>
                <a:latin typeface="+mj-lt"/>
                <a:ea typeface="+mj-ea"/>
                <a:cs typeface="+mj-cs"/>
              </a:rPr>
              <a:t>Perbedaan</a:t>
            </a:r>
            <a:r>
              <a:rPr lang="en-US" sz="3200" i="1" kern="1200" dirty="0">
                <a:solidFill>
                  <a:schemeClr val="bg1"/>
                </a:solidFill>
                <a:effectLst/>
                <a:latin typeface="+mj-lt"/>
                <a:ea typeface="+mj-ea"/>
                <a:cs typeface="+mj-cs"/>
              </a:rPr>
              <a:t> my Blocks </a:t>
            </a:r>
            <a:r>
              <a:rPr lang="en-US" sz="3200" i="1" kern="1200" dirty="0" err="1">
                <a:solidFill>
                  <a:schemeClr val="bg1"/>
                </a:solidFill>
                <a:effectLst/>
                <a:latin typeface="+mj-lt"/>
                <a:ea typeface="+mj-ea"/>
                <a:cs typeface="+mj-cs"/>
              </a:rPr>
              <a:t>segiEmpat</a:t>
            </a:r>
            <a:r>
              <a:rPr lang="en-US" sz="3200" i="1" kern="1200" dirty="0">
                <a:solidFill>
                  <a:schemeClr val="bg1"/>
                </a:solidFill>
                <a:effectLst/>
                <a:latin typeface="+mj-lt"/>
                <a:ea typeface="+mj-ea"/>
                <a:cs typeface="+mj-cs"/>
              </a:rPr>
              <a:t> tanpa &amp; </a:t>
            </a:r>
            <a:r>
              <a:rPr lang="en-US" sz="3200" i="1" kern="1200" dirty="0" err="1">
                <a:solidFill>
                  <a:schemeClr val="bg1"/>
                </a:solidFill>
                <a:effectLst/>
                <a:latin typeface="+mj-lt"/>
                <a:ea typeface="+mj-ea"/>
                <a:cs typeface="+mj-cs"/>
              </a:rPr>
              <a:t>dengan</a:t>
            </a:r>
            <a:r>
              <a:rPr lang="en-US" sz="3200" i="1" kern="1200" dirty="0">
                <a:solidFill>
                  <a:schemeClr val="bg1"/>
                </a:solidFill>
                <a:effectLst/>
                <a:latin typeface="+mj-lt"/>
                <a:ea typeface="+mj-ea"/>
                <a:cs typeface="+mj-cs"/>
              </a:rPr>
              <a:t> Parameter</a:t>
            </a:r>
            <a:endParaRPr lang="en-US" sz="3200" kern="1200" dirty="0">
              <a:solidFill>
                <a:schemeClr val="bg1"/>
              </a:solidFill>
              <a:latin typeface="+mj-lt"/>
              <a:ea typeface="+mj-ea"/>
              <a:cs typeface="+mj-cs"/>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25E5214F-3B73-E711-980F-2B31B1E181F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779622" y="1675227"/>
            <a:ext cx="6632756" cy="4394199"/>
          </a:xfrm>
          <a:prstGeom prst="rect">
            <a:avLst/>
          </a:prstGeom>
          <a:noFill/>
        </p:spPr>
      </p:pic>
      <p:pic>
        <p:nvPicPr>
          <p:cNvPr id="7" name="Picture 2" descr="Fakultas Teknologi Informasi Universitas Kristen Maranatha">
            <a:extLst>
              <a:ext uri="{FF2B5EF4-FFF2-40B4-BE49-F238E27FC236}">
                <a16:creationId xmlns:a16="http://schemas.microsoft.com/office/drawing/2014/main" id="{A1F2994E-F268-4593-6A71-C68889489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61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5B17DF-17E0-F4EF-4750-621CDC932787}"/>
              </a:ext>
            </a:extLst>
          </p:cNvPr>
          <p:cNvSpPr>
            <a:spLocks noGrp="1"/>
          </p:cNvSpPr>
          <p:nvPr>
            <p:ph type="title"/>
          </p:nvPr>
        </p:nvSpPr>
        <p:spPr>
          <a:xfrm>
            <a:off x="838200" y="1412488"/>
            <a:ext cx="2899189" cy="4363844"/>
          </a:xfrm>
        </p:spPr>
        <p:txBody>
          <a:bodyPr vert="horz" lIns="91440" tIns="45720" rIns="91440" bIns="45720" rtlCol="0" anchor="t">
            <a:normAutofit/>
          </a:bodyPr>
          <a:lstStyle/>
          <a:p>
            <a:pPr>
              <a:spcAft>
                <a:spcPts val="1000"/>
              </a:spcAft>
            </a:pPr>
            <a:r>
              <a:rPr lang="en-US" sz="4000" i="1" kern="1200">
                <a:solidFill>
                  <a:srgbClr val="FFFFFF"/>
                </a:solidFill>
                <a:effectLst/>
                <a:latin typeface="+mj-lt"/>
                <a:ea typeface="+mj-ea"/>
                <a:cs typeface="+mj-cs"/>
              </a:rPr>
              <a:t>Proyek Segi Tiga Puluh dengan Blocks</a:t>
            </a:r>
            <a:endParaRPr lang="en-US" sz="4000" i="1" kern="1200" dirty="0">
              <a:solidFill>
                <a:srgbClr val="FFFFFF"/>
              </a:solidFill>
              <a:effectLst/>
              <a:latin typeface="+mj-lt"/>
              <a:ea typeface="+mj-ea"/>
              <a:cs typeface="+mj-cs"/>
            </a:endParaRPr>
          </a:p>
        </p:txBody>
      </p:sp>
      <p:sp>
        <p:nvSpPr>
          <p:cNvPr id="8" name="Content Placeholder 7">
            <a:extLst>
              <a:ext uri="{FF2B5EF4-FFF2-40B4-BE49-F238E27FC236}">
                <a16:creationId xmlns:a16="http://schemas.microsoft.com/office/drawing/2014/main" id="{A037BAD9-445B-4452-9405-ACD445BE8216}"/>
              </a:ext>
            </a:extLst>
          </p:cNvPr>
          <p:cNvSpPr>
            <a:spLocks noGrp="1"/>
          </p:cNvSpPr>
          <p:nvPr>
            <p:ph sz="half" idx="1"/>
          </p:nvPr>
        </p:nvSpPr>
        <p:spPr>
          <a:xfrm>
            <a:off x="4380855" y="1412489"/>
            <a:ext cx="3427283" cy="4363844"/>
          </a:xfrm>
        </p:spPr>
        <p:txBody>
          <a:bodyPr>
            <a:normAutofit/>
          </a:bodyPr>
          <a:lstStyle/>
          <a:p>
            <a:pPr marL="0" indent="0">
              <a:buNone/>
            </a:pPr>
            <a:r>
              <a:rPr lang="en-ID" sz="2000" dirty="0">
                <a:effectLst/>
                <a:latin typeface="Times New Roman" panose="02020603050405020304" pitchFamily="18" charset="0"/>
                <a:ea typeface="Times New Roman" panose="02020603050405020304" pitchFamily="18" charset="0"/>
              </a:rPr>
              <a:t>Sub </a:t>
            </a:r>
            <a:r>
              <a:rPr lang="en-ID" sz="2000">
                <a:effectLst/>
                <a:latin typeface="Times New Roman" panose="02020603050405020304" pitchFamily="18" charset="0"/>
                <a:ea typeface="Times New Roman" panose="02020603050405020304" pitchFamily="18" charset="0"/>
              </a:rPr>
              <a:t>program SegiTigaPuluh sebagai berikut </a:t>
            </a:r>
            <a:r>
              <a:rPr lang="en-ID" sz="2000" dirty="0">
                <a:effectLst/>
                <a:latin typeface="Times New Roman" panose="02020603050405020304" pitchFamily="18" charset="0"/>
                <a:ea typeface="Times New Roman" panose="02020603050405020304" pitchFamily="18" charset="0"/>
              </a:rPr>
              <a:t>:</a:t>
            </a:r>
          </a:p>
          <a:p>
            <a:pPr marL="342900" lvl="0" indent="-342900">
              <a:buFont typeface="Symbol" panose="05050102010706020507" pitchFamily="18" charset="2"/>
              <a:buChar char=""/>
            </a:pPr>
            <a:r>
              <a:rPr lang="en-ID" sz="2000">
                <a:effectLst/>
                <a:latin typeface="Times New Roman" panose="02020603050405020304" pitchFamily="18" charset="0"/>
                <a:ea typeface="Times New Roman" panose="02020603050405020304" pitchFamily="18" charset="0"/>
              </a:rPr>
              <a:t>Define SegiTigaPuluh sisi </a:t>
            </a:r>
            <a:r>
              <a:rPr lang="en-ID" sz="2000" dirty="0">
                <a:effectLst/>
                <a:latin typeface="Times New Roman" panose="02020603050405020304" pitchFamily="18" charset="0"/>
                <a:ea typeface="Times New Roman" panose="02020603050405020304" pitchFamily="18" charset="0"/>
              </a:rPr>
              <a:t>mm</a:t>
            </a:r>
          </a:p>
          <a:p>
            <a:pPr marL="342900" lvl="0" indent="-342900">
              <a:buFont typeface="Symbol" panose="05050102010706020507" pitchFamily="18" charset="2"/>
              <a:buChar char=""/>
            </a:pPr>
            <a:r>
              <a:rPr lang="en-ID" sz="2000" dirty="0">
                <a:effectLst/>
                <a:latin typeface="Times New Roman" panose="02020603050405020304" pitchFamily="18" charset="0"/>
                <a:ea typeface="Times New Roman" panose="02020603050405020304" pitchFamily="18" charset="0"/>
              </a:rPr>
              <a:t>Repeat 30</a:t>
            </a:r>
          </a:p>
          <a:p>
            <a:pPr marL="742950" lvl="1" indent="-285750">
              <a:buFont typeface="Courier New" panose="02070309020205020404" pitchFamily="49" charset="0"/>
              <a:buChar char="o"/>
            </a:pPr>
            <a:r>
              <a:rPr lang="en-ID" sz="2000" dirty="0">
                <a:effectLst/>
                <a:latin typeface="Times New Roman" panose="02020603050405020304" pitchFamily="18" charset="0"/>
                <a:ea typeface="Times New Roman" panose="02020603050405020304" pitchFamily="18" charset="0"/>
              </a:rPr>
              <a:t>Drive forward </a:t>
            </a:r>
            <a:r>
              <a:rPr lang="en-ID" sz="2000">
                <a:effectLst/>
                <a:latin typeface="Times New Roman" panose="02020603050405020304" pitchFamily="18" charset="0"/>
                <a:ea typeface="Times New Roman" panose="02020603050405020304" pitchFamily="18" charset="0"/>
              </a:rPr>
              <a:t>for sisi </a:t>
            </a:r>
            <a:r>
              <a:rPr lang="en-ID" sz="2000" dirty="0">
                <a:effectLst/>
                <a:latin typeface="Times New Roman" panose="02020603050405020304" pitchFamily="18" charset="0"/>
                <a:ea typeface="Times New Roman" panose="02020603050405020304" pitchFamily="18" charset="0"/>
              </a:rPr>
              <a:t>mm</a:t>
            </a:r>
          </a:p>
          <a:p>
            <a:pPr marL="742950" lvl="1" indent="-285750">
              <a:buFont typeface="Courier New" panose="02070309020205020404" pitchFamily="49" charset="0"/>
              <a:buChar char="o"/>
            </a:pPr>
            <a:r>
              <a:rPr lang="en-ID" sz="2000" dirty="0">
                <a:effectLst/>
                <a:latin typeface="Times New Roman" panose="02020603050405020304" pitchFamily="18" charset="0"/>
                <a:ea typeface="Times New Roman" panose="02020603050405020304" pitchFamily="18" charset="0"/>
              </a:rPr>
              <a:t>Turn right for 12 degrees</a:t>
            </a:r>
          </a:p>
        </p:txBody>
      </p:sp>
      <p:cxnSp>
        <p:nvCxnSpPr>
          <p:cNvPr id="26" name="Straight Connector 22">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C2C63369-2EA3-2527-5F9D-63E3EFB22AC0}"/>
              </a:ext>
            </a:extLst>
          </p:cNvPr>
          <p:cNvSpPr>
            <a:spLocks noGrp="1"/>
          </p:cNvSpPr>
          <p:nvPr>
            <p:ph sz="half" idx="2"/>
          </p:nvPr>
        </p:nvSpPr>
        <p:spPr>
          <a:xfrm>
            <a:off x="8451604" y="1412489"/>
            <a:ext cx="3197701" cy="4363844"/>
          </a:xfrm>
        </p:spPr>
        <p:txBody>
          <a:bodyPr>
            <a:normAutofit/>
          </a:bodyPr>
          <a:lstStyle/>
          <a:p>
            <a:pPr marL="0" indent="0">
              <a:buNone/>
            </a:pPr>
            <a:r>
              <a:rPr lang="en-ID" sz="1400">
                <a:effectLst/>
                <a:latin typeface="Times New Roman" panose="02020603050405020304" pitchFamily="18" charset="0"/>
                <a:ea typeface="Times New Roman" panose="02020603050405020304" pitchFamily="18" charset="0"/>
              </a:rPr>
              <a:t>Program Utama sebagai berikut :</a:t>
            </a:r>
          </a:p>
          <a:p>
            <a:pPr marL="342900" lvl="0" indent="-342900">
              <a:buFont typeface="Symbol" panose="05050102010706020507" pitchFamily="18" charset="2"/>
              <a:buChar char=""/>
            </a:pPr>
            <a:r>
              <a:rPr lang="en-ID" sz="1400">
                <a:effectLst/>
                <a:latin typeface="Times New Roman" panose="02020603050405020304" pitchFamily="18" charset="0"/>
                <a:ea typeface="Times New Roman" panose="02020603050405020304" pitchFamily="18" charset="0"/>
              </a:rPr>
              <a:t>When Started</a:t>
            </a:r>
          </a:p>
          <a:p>
            <a:pPr marL="342900" lvl="0" indent="-342900">
              <a:buFont typeface="Symbol" panose="05050102010706020507" pitchFamily="18" charset="2"/>
              <a:buChar char=""/>
            </a:pPr>
            <a:r>
              <a:rPr lang="en-ID" sz="1400">
                <a:effectLst/>
                <a:latin typeface="Times New Roman" panose="02020603050405020304" pitchFamily="18" charset="0"/>
                <a:ea typeface="Times New Roman" panose="02020603050405020304" pitchFamily="18" charset="0"/>
              </a:rPr>
              <a:t>Set drive velocity to 100%</a:t>
            </a:r>
          </a:p>
          <a:p>
            <a:pPr marL="342900" lvl="0" indent="-342900">
              <a:buFont typeface="Symbol" panose="05050102010706020507" pitchFamily="18" charset="2"/>
              <a:buChar char=""/>
            </a:pPr>
            <a:r>
              <a:rPr lang="en-ID" sz="1400">
                <a:effectLst/>
                <a:latin typeface="Times New Roman" panose="02020603050405020304" pitchFamily="18" charset="0"/>
                <a:ea typeface="Times New Roman" panose="02020603050405020304" pitchFamily="18" charset="0"/>
              </a:rPr>
              <a:t>Set turn velocity to 100%</a:t>
            </a:r>
          </a:p>
          <a:p>
            <a:pPr marL="342900" lvl="0" indent="-342900">
              <a:buFont typeface="Symbol" panose="05050102010706020507" pitchFamily="18" charset="2"/>
              <a:buChar char=""/>
            </a:pPr>
            <a:r>
              <a:rPr lang="en-ID" sz="1400">
                <a:effectLst/>
                <a:latin typeface="Times New Roman" panose="02020603050405020304" pitchFamily="18" charset="0"/>
                <a:ea typeface="Times New Roman" panose="02020603050405020304" pitchFamily="18" charset="0"/>
              </a:rPr>
              <a:t>Set pen to color black</a:t>
            </a:r>
          </a:p>
          <a:p>
            <a:pPr marL="342900" lvl="0" indent="-342900">
              <a:buFont typeface="Symbol" panose="05050102010706020507" pitchFamily="18" charset="2"/>
              <a:buChar char=""/>
            </a:pPr>
            <a:r>
              <a:rPr lang="en-ID" sz="1400">
                <a:effectLst/>
                <a:latin typeface="Times New Roman" panose="02020603050405020304" pitchFamily="18" charset="0"/>
                <a:ea typeface="Times New Roman" panose="02020603050405020304" pitchFamily="18" charset="0"/>
              </a:rPr>
              <a:t>Move pen down</a:t>
            </a:r>
          </a:p>
          <a:p>
            <a:pPr marL="342900" lvl="0" indent="-342900">
              <a:buFont typeface="Symbol" panose="05050102010706020507" pitchFamily="18" charset="2"/>
              <a:buChar char=""/>
            </a:pPr>
            <a:r>
              <a:rPr lang="en-ID" sz="1400" b="1">
                <a:effectLst/>
                <a:latin typeface="Times New Roman" panose="02020603050405020304" pitchFamily="18" charset="0"/>
                <a:ea typeface="Times New Roman" panose="02020603050405020304" pitchFamily="18" charset="0"/>
              </a:rPr>
              <a:t>SegiTigaPuluh [100] mm    </a:t>
            </a:r>
            <a:endParaRPr lang="en-ID" sz="140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ID" sz="1400">
                <a:effectLst/>
                <a:latin typeface="Times New Roman" panose="02020603050405020304" pitchFamily="18" charset="0"/>
                <a:ea typeface="Times New Roman" panose="02020603050405020304" pitchFamily="18" charset="0"/>
              </a:rPr>
              <a:t>Set pen to color green</a:t>
            </a:r>
          </a:p>
          <a:p>
            <a:pPr marL="342900" lvl="0" indent="-342900">
              <a:buFont typeface="Symbol" panose="05050102010706020507" pitchFamily="18" charset="2"/>
              <a:buChar char=""/>
            </a:pPr>
            <a:r>
              <a:rPr lang="en-ID" sz="1400">
                <a:effectLst/>
                <a:latin typeface="Times New Roman" panose="02020603050405020304" pitchFamily="18" charset="0"/>
                <a:ea typeface="Times New Roman" panose="02020603050405020304" pitchFamily="18" charset="0"/>
              </a:rPr>
              <a:t>Move pen down</a:t>
            </a:r>
          </a:p>
          <a:p>
            <a:pPr marL="342900" lvl="0" indent="-342900">
              <a:buFont typeface="Symbol" panose="05050102010706020507" pitchFamily="18" charset="2"/>
              <a:buChar char=""/>
            </a:pPr>
            <a:r>
              <a:rPr lang="en-ID" sz="1400" b="1">
                <a:effectLst/>
                <a:latin typeface="Times New Roman" panose="02020603050405020304" pitchFamily="18" charset="0"/>
                <a:ea typeface="Times New Roman" panose="02020603050405020304" pitchFamily="18" charset="0"/>
              </a:rPr>
              <a:t>SegiTigaPuluh [70] mm                       </a:t>
            </a:r>
            <a:endParaRPr lang="en-ID" sz="140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ID" sz="1400">
                <a:effectLst/>
                <a:latin typeface="Times New Roman" panose="02020603050405020304" pitchFamily="18" charset="0"/>
                <a:ea typeface="Times New Roman" panose="02020603050405020304" pitchFamily="18" charset="0"/>
              </a:rPr>
              <a:t>Set pen to color blue</a:t>
            </a:r>
          </a:p>
          <a:p>
            <a:pPr marL="342900" lvl="0" indent="-342900">
              <a:buFont typeface="Symbol" panose="05050102010706020507" pitchFamily="18" charset="2"/>
              <a:buChar char=""/>
            </a:pPr>
            <a:r>
              <a:rPr lang="en-ID" sz="1400">
                <a:effectLst/>
                <a:latin typeface="Times New Roman" panose="02020603050405020304" pitchFamily="18" charset="0"/>
                <a:ea typeface="Times New Roman" panose="02020603050405020304" pitchFamily="18" charset="0"/>
              </a:rPr>
              <a:t>Move pen down</a:t>
            </a:r>
          </a:p>
          <a:p>
            <a:r>
              <a:rPr lang="en-ID" sz="1400" b="1">
                <a:effectLst/>
                <a:latin typeface="Times New Roman" panose="02020603050405020304" pitchFamily="18" charset="0"/>
                <a:ea typeface="Times New Roman" panose="02020603050405020304" pitchFamily="18" charset="0"/>
              </a:rPr>
              <a:t>SegiTigaPuluh [30] mm</a:t>
            </a:r>
            <a:endParaRPr lang="en-ID" sz="1400"/>
          </a:p>
        </p:txBody>
      </p:sp>
      <p:pic>
        <p:nvPicPr>
          <p:cNvPr id="11" name="Picture 2" descr="Fakultas Teknologi Informasi Universitas Kristen Maranatha">
            <a:extLst>
              <a:ext uri="{FF2B5EF4-FFF2-40B4-BE49-F238E27FC236}">
                <a16:creationId xmlns:a16="http://schemas.microsoft.com/office/drawing/2014/main" id="{D91FC277-0A91-F564-31BB-F85C3D1C4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5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5B17DF-17E0-F4EF-4750-621CDC93278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spcAft>
                <a:spcPts val="1000"/>
              </a:spcAft>
            </a:pPr>
            <a:r>
              <a:rPr lang="en-US" sz="3200" i="1" kern="1200" dirty="0">
                <a:solidFill>
                  <a:schemeClr val="bg1"/>
                </a:solidFill>
                <a:effectLst/>
                <a:latin typeface="+mj-lt"/>
                <a:ea typeface="+mj-ea"/>
                <a:cs typeface="+mj-cs"/>
              </a:rPr>
              <a:t>Proyek </a:t>
            </a:r>
            <a:r>
              <a:rPr lang="en-US" sz="3200" i="1" kern="1200" dirty="0" err="1">
                <a:solidFill>
                  <a:schemeClr val="bg1"/>
                </a:solidFill>
                <a:effectLst/>
                <a:latin typeface="+mj-lt"/>
                <a:ea typeface="+mj-ea"/>
                <a:cs typeface="+mj-cs"/>
              </a:rPr>
              <a:t>Segi</a:t>
            </a:r>
            <a:r>
              <a:rPr lang="en-US" sz="3200" i="1" kern="1200" dirty="0">
                <a:solidFill>
                  <a:schemeClr val="bg1"/>
                </a:solidFill>
                <a:effectLst/>
                <a:latin typeface="+mj-lt"/>
                <a:ea typeface="+mj-ea"/>
                <a:cs typeface="+mj-cs"/>
              </a:rPr>
              <a:t> Tiga </a:t>
            </a:r>
            <a:r>
              <a:rPr lang="en-US" sz="3200" i="1" kern="1200" dirty="0" err="1">
                <a:solidFill>
                  <a:schemeClr val="bg1"/>
                </a:solidFill>
                <a:effectLst/>
                <a:latin typeface="+mj-lt"/>
                <a:ea typeface="+mj-ea"/>
                <a:cs typeface="+mj-cs"/>
              </a:rPr>
              <a:t>Puluh</a:t>
            </a:r>
            <a:r>
              <a:rPr lang="en-US" sz="3200" i="1" kern="1200" dirty="0">
                <a:solidFill>
                  <a:schemeClr val="bg1"/>
                </a:solidFill>
                <a:effectLst/>
                <a:latin typeface="+mj-lt"/>
                <a:ea typeface="+mj-ea"/>
                <a:cs typeface="+mj-cs"/>
              </a:rPr>
              <a:t> </a:t>
            </a:r>
            <a:r>
              <a:rPr lang="en-US" sz="3200" i="1" kern="1200" dirty="0" err="1">
                <a:solidFill>
                  <a:schemeClr val="bg1"/>
                </a:solidFill>
                <a:effectLst/>
                <a:latin typeface="+mj-lt"/>
                <a:ea typeface="+mj-ea"/>
                <a:cs typeface="+mj-cs"/>
              </a:rPr>
              <a:t>dengan</a:t>
            </a:r>
            <a:r>
              <a:rPr lang="en-US" sz="3200" i="1" kern="1200" dirty="0">
                <a:solidFill>
                  <a:schemeClr val="bg1"/>
                </a:solidFill>
                <a:effectLst/>
                <a:latin typeface="+mj-lt"/>
                <a:ea typeface="+mj-ea"/>
                <a:cs typeface="+mj-cs"/>
              </a:rPr>
              <a:t> Blocks</a:t>
            </a:r>
          </a:p>
        </p:txBody>
      </p:sp>
      <p:pic>
        <p:nvPicPr>
          <p:cNvPr id="6" name="Content Placeholder 5" descr="Graphical user interface, application&#10;&#10;Description automatically generated">
            <a:extLst>
              <a:ext uri="{FF2B5EF4-FFF2-40B4-BE49-F238E27FC236}">
                <a16:creationId xmlns:a16="http://schemas.microsoft.com/office/drawing/2014/main" id="{6DAD0A43-276B-9C8F-8C07-8A9A1273443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207325" y="1675227"/>
            <a:ext cx="7777349" cy="4394199"/>
          </a:xfrm>
          <a:prstGeom prst="rect">
            <a:avLst/>
          </a:prstGeom>
          <a:noFill/>
        </p:spPr>
      </p:pic>
      <p:pic>
        <p:nvPicPr>
          <p:cNvPr id="3" name="Picture 2" descr="Fakultas Teknologi Informasi Universitas Kristen Maranatha">
            <a:extLst>
              <a:ext uri="{FF2B5EF4-FFF2-40B4-BE49-F238E27FC236}">
                <a16:creationId xmlns:a16="http://schemas.microsoft.com/office/drawing/2014/main" id="{FB28CC0D-096D-3491-F9E9-5982C55CE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972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5B17DF-17E0-F4EF-4750-621CDC93278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spcAft>
                <a:spcPts val="1000"/>
              </a:spcAft>
            </a:pPr>
            <a:r>
              <a:rPr lang="en-US" sz="3200" kern="1200" dirty="0">
                <a:solidFill>
                  <a:schemeClr val="bg1"/>
                </a:solidFill>
                <a:effectLst/>
                <a:latin typeface="+mj-lt"/>
                <a:ea typeface="+mj-ea"/>
                <a:cs typeface="+mj-cs"/>
              </a:rPr>
              <a:t>Proyek </a:t>
            </a:r>
            <a:r>
              <a:rPr lang="en-US" sz="3200" kern="1200" dirty="0" err="1">
                <a:solidFill>
                  <a:schemeClr val="bg1"/>
                </a:solidFill>
                <a:effectLst/>
                <a:latin typeface="+mj-lt"/>
                <a:ea typeface="+mj-ea"/>
                <a:cs typeface="+mj-cs"/>
              </a:rPr>
              <a:t>SegiBanyak</a:t>
            </a:r>
            <a:r>
              <a:rPr lang="en-US" sz="3200" kern="1200" dirty="0">
                <a:solidFill>
                  <a:schemeClr val="bg1"/>
                </a:solidFill>
                <a:effectLst/>
                <a:latin typeface="+mj-lt"/>
                <a:ea typeface="+mj-ea"/>
                <a:cs typeface="+mj-cs"/>
              </a:rPr>
              <a:t> menggunakan Block</a:t>
            </a:r>
            <a:endParaRPr lang="en-US" sz="3200" i="1" kern="1200" dirty="0">
              <a:solidFill>
                <a:schemeClr val="bg1"/>
              </a:solidFill>
              <a:effectLst/>
              <a:latin typeface="+mj-lt"/>
              <a:ea typeface="+mj-ea"/>
              <a:cs typeface="+mj-cs"/>
            </a:endParaRPr>
          </a:p>
        </p:txBody>
      </p:sp>
      <p:pic>
        <p:nvPicPr>
          <p:cNvPr id="5" name="Content Placeholder 4" descr="Graphical user interface, application&#10;&#10;Description automatically generated">
            <a:extLst>
              <a:ext uri="{FF2B5EF4-FFF2-40B4-BE49-F238E27FC236}">
                <a16:creationId xmlns:a16="http://schemas.microsoft.com/office/drawing/2014/main" id="{7C98FEA8-01B4-B4DE-1966-916FF148230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87960" y="1675227"/>
            <a:ext cx="8616079" cy="4394199"/>
          </a:xfrm>
          <a:prstGeom prst="rect">
            <a:avLst/>
          </a:prstGeom>
          <a:noFill/>
        </p:spPr>
      </p:pic>
      <p:pic>
        <p:nvPicPr>
          <p:cNvPr id="7" name="Picture 2" descr="Fakultas Teknologi Informasi Universitas Kristen Maranatha">
            <a:extLst>
              <a:ext uri="{FF2B5EF4-FFF2-40B4-BE49-F238E27FC236}">
                <a16:creationId xmlns:a16="http://schemas.microsoft.com/office/drawing/2014/main" id="{53905304-A68E-917C-AD8A-8EA951CA0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265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BA5997-2747-DF52-3FC7-2D9F2F60B582}"/>
              </a:ext>
            </a:extLst>
          </p:cNvPr>
          <p:cNvSpPr>
            <a:spLocks noGrp="1"/>
          </p:cNvSpPr>
          <p:nvPr>
            <p:ph type="title"/>
          </p:nvPr>
        </p:nvSpPr>
        <p:spPr>
          <a:xfrm>
            <a:off x="1524000" y="4063296"/>
            <a:ext cx="9144000" cy="1152663"/>
          </a:xfrm>
        </p:spPr>
        <p:txBody>
          <a:bodyPr vert="horz" lIns="91440" tIns="45720" rIns="91440" bIns="45720" rtlCol="0" anchor="ctr">
            <a:normAutofit/>
          </a:bodyPr>
          <a:lstStyle/>
          <a:p>
            <a:pPr algn="ctr"/>
            <a:r>
              <a:rPr lang="en-US" kern="1200">
                <a:solidFill>
                  <a:schemeClr val="tx1"/>
                </a:solidFill>
                <a:latin typeface="+mj-lt"/>
                <a:ea typeface="+mj-ea"/>
                <a:cs typeface="+mj-cs"/>
              </a:rPr>
              <a:t>SELAMAT MENCOBA</a:t>
            </a:r>
          </a:p>
        </p:txBody>
      </p:sp>
      <p:pic>
        <p:nvPicPr>
          <p:cNvPr id="4" name="Picture 2" descr="Fakultas Teknologi Informasi Universitas Kristen Maranatha">
            <a:extLst>
              <a:ext uri="{FF2B5EF4-FFF2-40B4-BE49-F238E27FC236}">
                <a16:creationId xmlns:a16="http://schemas.microsoft.com/office/drawing/2014/main" id="{1009A48D-83F9-A75E-6442-05F8D909DE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48596" y="2132560"/>
            <a:ext cx="3217333" cy="6395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akultas Teknologi Informasi Universitas Kristen Maranatha">
            <a:extLst>
              <a:ext uri="{FF2B5EF4-FFF2-40B4-BE49-F238E27FC236}">
                <a16:creationId xmlns:a16="http://schemas.microsoft.com/office/drawing/2014/main" id="{CD7D4624-8494-7ADF-B58F-A40F39C7D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244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F06FF-2F00-1416-6289-BB0E57F20F66}"/>
              </a:ext>
            </a:extLst>
          </p:cNvPr>
          <p:cNvSpPr>
            <a:spLocks noGrp="1"/>
          </p:cNvSpPr>
          <p:nvPr>
            <p:ph type="title"/>
          </p:nvPr>
        </p:nvSpPr>
        <p:spPr>
          <a:xfrm>
            <a:off x="630936" y="640823"/>
            <a:ext cx="3419856" cy="5583148"/>
          </a:xfrm>
        </p:spPr>
        <p:txBody>
          <a:bodyPr anchor="ctr">
            <a:normAutofit/>
          </a:bodyPr>
          <a:lstStyle/>
          <a:p>
            <a:r>
              <a:rPr lang="id-ID" sz="4600" b="1">
                <a:effectLst/>
                <a:latin typeface="Times New Roman" panose="02020603050405020304" pitchFamily="18" charset="0"/>
                <a:ea typeface="Times New Roman" panose="02020603050405020304" pitchFamily="18" charset="0"/>
                <a:cs typeface="Times New Roman" panose="02020603050405020304" pitchFamily="18" charset="0"/>
              </a:rPr>
              <a:t>Robot Menyerupai Manusia (Humanoid)</a:t>
            </a:r>
            <a:endParaRPr lang="en-ID" sz="4600"/>
          </a:p>
        </p:txBody>
      </p:sp>
      <p:sp>
        <p:nvSpPr>
          <p:cNvPr id="2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F4AFFB8-920F-E327-3E13-BF5076C06E9A}"/>
              </a:ext>
            </a:extLst>
          </p:cNvPr>
          <p:cNvPicPr>
            <a:picLocks noChangeAspect="1"/>
          </p:cNvPicPr>
          <p:nvPr/>
        </p:nvPicPr>
        <p:blipFill>
          <a:blip r:embed="rId2"/>
          <a:stretch>
            <a:fillRect/>
          </a:stretch>
        </p:blipFill>
        <p:spPr>
          <a:xfrm>
            <a:off x="4654296" y="648652"/>
            <a:ext cx="6894576" cy="3878199"/>
          </a:xfrm>
          <a:prstGeom prst="rect">
            <a:avLst/>
          </a:prstGeom>
        </p:spPr>
      </p:pic>
      <p:sp>
        <p:nvSpPr>
          <p:cNvPr id="3" name="Content Placeholder 2">
            <a:extLst>
              <a:ext uri="{FF2B5EF4-FFF2-40B4-BE49-F238E27FC236}">
                <a16:creationId xmlns:a16="http://schemas.microsoft.com/office/drawing/2014/main" id="{622D300D-7DF7-E46D-635A-07E72A992645}"/>
              </a:ext>
            </a:extLst>
          </p:cNvPr>
          <p:cNvSpPr>
            <a:spLocks noGrp="1"/>
          </p:cNvSpPr>
          <p:nvPr>
            <p:ph idx="1"/>
          </p:nvPr>
        </p:nvSpPr>
        <p:spPr>
          <a:xfrm>
            <a:off x="4654296" y="4798577"/>
            <a:ext cx="6894576" cy="1428487"/>
          </a:xfrm>
        </p:spPr>
        <p:txBody>
          <a:bodyPr anchor="t">
            <a:normAutofit/>
          </a:bodyPr>
          <a:lstStyle/>
          <a:p>
            <a:r>
              <a:rPr lang="id-ID" sz="2200">
                <a:effectLst/>
                <a:latin typeface="Times New Roman" panose="02020603050405020304" pitchFamily="18" charset="0"/>
                <a:ea typeface="Times New Roman" panose="02020603050405020304" pitchFamily="18" charset="0"/>
                <a:cs typeface="Times New Roman" panose="02020603050405020304" pitchFamily="18" charset="0"/>
              </a:rPr>
              <a:t>Robot yang memiliki kemampuan menyerupai manusia dan mampu melakukan interaksi dengan peralatan maupun lingkungan yang dibuat untuk manusia.</a:t>
            </a:r>
            <a:endParaRPr lang="en-ID" sz="220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D" sz="2200"/>
          </a:p>
        </p:txBody>
      </p:sp>
      <p:pic>
        <p:nvPicPr>
          <p:cNvPr id="5" name="Picture 2" descr="Fakultas Teknologi Informasi Universitas Kristen Maranatha">
            <a:extLst>
              <a:ext uri="{FF2B5EF4-FFF2-40B4-BE49-F238E27FC236}">
                <a16:creationId xmlns:a16="http://schemas.microsoft.com/office/drawing/2014/main" id="{0C71AD76-CE5D-A345-E970-D847F163D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292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E355B-D951-F97C-AA67-A264E3942345}"/>
              </a:ext>
            </a:extLst>
          </p:cNvPr>
          <p:cNvSpPr>
            <a:spLocks noGrp="1"/>
          </p:cNvSpPr>
          <p:nvPr>
            <p:ph type="title"/>
          </p:nvPr>
        </p:nvSpPr>
        <p:spPr/>
        <p:txBody>
          <a:bodyPr/>
          <a:lstStyle/>
          <a:p>
            <a:endParaRPr lang="en-ID" dirty="0"/>
          </a:p>
        </p:txBody>
      </p:sp>
      <p:pic>
        <p:nvPicPr>
          <p:cNvPr id="4" name="Online Media 3" title="Robot Sophia Berkunjung ke Indonesia">
            <a:hlinkClick r:id="" action="ppaction://media"/>
            <a:extLst>
              <a:ext uri="{FF2B5EF4-FFF2-40B4-BE49-F238E27FC236}">
                <a16:creationId xmlns:a16="http://schemas.microsoft.com/office/drawing/2014/main" id="{30E54F8F-2097-B7AB-FC02-B7FA2C891AEB}"/>
              </a:ext>
            </a:extLst>
          </p:cNvPr>
          <p:cNvPicPr>
            <a:picLocks noRot="1" noChangeAspect="1"/>
          </p:cNvPicPr>
          <p:nvPr>
            <a:videoFile r:link="rId1"/>
          </p:nvPr>
        </p:nvPicPr>
        <p:blipFill>
          <a:blip r:embed="rId3"/>
          <a:stretch>
            <a:fillRect/>
          </a:stretch>
        </p:blipFill>
        <p:spPr>
          <a:xfrm>
            <a:off x="0" y="-15240"/>
            <a:ext cx="12192000" cy="6888480"/>
          </a:xfrm>
          <a:prstGeom prst="rect">
            <a:avLst/>
          </a:prstGeom>
        </p:spPr>
      </p:pic>
      <p:pic>
        <p:nvPicPr>
          <p:cNvPr id="3" name="Picture 2" descr="Fakultas Teknologi Informasi Universitas Kristen Maranatha">
            <a:extLst>
              <a:ext uri="{FF2B5EF4-FFF2-40B4-BE49-F238E27FC236}">
                <a16:creationId xmlns:a16="http://schemas.microsoft.com/office/drawing/2014/main" id="{AE54D5E5-B3BC-1BCA-10DD-70567987F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54" y="188499"/>
            <a:ext cx="2445026" cy="48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19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84862e2-70fe-475c-840b-456826acb8e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E660814D63C604087C3AEEE11DF3CF5" ma:contentTypeVersion="15" ma:contentTypeDescription="Create a new document." ma:contentTypeScope="" ma:versionID="b8aafafb6df09edacad40c3ee89c4dd2">
  <xsd:schema xmlns:xsd="http://www.w3.org/2001/XMLSchema" xmlns:xs="http://www.w3.org/2001/XMLSchema" xmlns:p="http://schemas.microsoft.com/office/2006/metadata/properties" xmlns:ns3="184862e2-70fe-475c-840b-456826acb8e1" xmlns:ns4="bc0774a7-3958-48cb-83bc-8dec7063dfda" targetNamespace="http://schemas.microsoft.com/office/2006/metadata/properties" ma:root="true" ma:fieldsID="99e1266510ba8dae1eaf15239d231865" ns3:_="" ns4:_="">
    <xsd:import namespace="184862e2-70fe-475c-840b-456826acb8e1"/>
    <xsd:import namespace="bc0774a7-3958-48cb-83bc-8dec7063dfd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4862e2-70fe-475c-840b-456826acb8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0774a7-3958-48cb-83bc-8dec7063dfda"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B77039-6481-4E17-B3EB-6EB8CA7EAA38}">
  <ds:schemaRefs>
    <ds:schemaRef ds:uri="http://schemas.microsoft.com/office/infopath/2007/PartnerControls"/>
    <ds:schemaRef ds:uri="http://schemas.microsoft.com/office/2006/documentManagement/types"/>
    <ds:schemaRef ds:uri="http://purl.org/dc/elements/1.1/"/>
    <ds:schemaRef ds:uri="http://purl.org/dc/dcmitype/"/>
    <ds:schemaRef ds:uri="http://purl.org/dc/terms/"/>
    <ds:schemaRef ds:uri="http://schemas.microsoft.com/office/2006/metadata/properties"/>
    <ds:schemaRef ds:uri="bc0774a7-3958-48cb-83bc-8dec7063dfda"/>
    <ds:schemaRef ds:uri="http://schemas.openxmlformats.org/package/2006/metadata/core-properties"/>
    <ds:schemaRef ds:uri="184862e2-70fe-475c-840b-456826acb8e1"/>
    <ds:schemaRef ds:uri="http://www.w3.org/XML/1998/namespace"/>
  </ds:schemaRefs>
</ds:datastoreItem>
</file>

<file path=customXml/itemProps2.xml><?xml version="1.0" encoding="utf-8"?>
<ds:datastoreItem xmlns:ds="http://schemas.openxmlformats.org/officeDocument/2006/customXml" ds:itemID="{1761F36C-9304-478E-B57A-B59569564F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4862e2-70fe-475c-840b-456826acb8e1"/>
    <ds:schemaRef ds:uri="bc0774a7-3958-48cb-83bc-8dec7063df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696AA4-40EA-49C8-B124-4F4BCBECEB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688</TotalTime>
  <Words>1753</Words>
  <Application>Microsoft Office PowerPoint</Application>
  <PresentationFormat>Widescreen</PresentationFormat>
  <Paragraphs>182</Paragraphs>
  <Slides>74</Slides>
  <Notes>0</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Meiryo</vt:lpstr>
      <vt:lpstr>System Font Regular</vt:lpstr>
      <vt:lpstr>Arial</vt:lpstr>
      <vt:lpstr>Calibri</vt:lpstr>
      <vt:lpstr>Calibri Light</vt:lpstr>
      <vt:lpstr>Courier New</vt:lpstr>
      <vt:lpstr>Lato</vt:lpstr>
      <vt:lpstr>Seaford Display</vt:lpstr>
      <vt:lpstr>Symbol</vt:lpstr>
      <vt:lpstr>Times New Roman</vt:lpstr>
      <vt:lpstr>Office Theme</vt:lpstr>
      <vt:lpstr>MATRIKULASI MABA 2023 PEMROGRAMAN VISUAL  VR VEX</vt:lpstr>
      <vt:lpstr>PowerPoint Presentation</vt:lpstr>
      <vt:lpstr>PowerPoint Presentation</vt:lpstr>
      <vt:lpstr>PowerPoint Presentation</vt:lpstr>
      <vt:lpstr>PowerPoint Presentation</vt:lpstr>
      <vt:lpstr>PowerPoint Presentation</vt:lpstr>
      <vt:lpstr>Apa itu Robot?</vt:lpstr>
      <vt:lpstr>Robot Menyerupai Manusia (Humanoid)</vt:lpstr>
      <vt:lpstr>PowerPoint Presentation</vt:lpstr>
      <vt:lpstr>Robot Tangan (Manipulator)</vt:lpstr>
      <vt:lpstr>Robot Bergerak (Mobile)</vt:lpstr>
      <vt:lpstr>PowerPoint Presentation</vt:lpstr>
      <vt:lpstr>PowerPoint Presentation</vt:lpstr>
      <vt:lpstr>Bagaimana memprogram Robot?</vt:lpstr>
      <vt:lpstr>LOGIKA PERMROGRAMAN ROBOTIKA</vt:lpstr>
      <vt:lpstr>1. Algoritma Sequence</vt:lpstr>
      <vt:lpstr>Tataletak fungsi-fungsi pada VRVex (Zakaria, 2023)</vt:lpstr>
      <vt:lpstr>MEMILIH PLAYGROUND</vt:lpstr>
      <vt:lpstr>Menggerakkan Maju-Mundur, Belok Kiri-Kanan, Berhenti</vt:lpstr>
      <vt:lpstr>PowerPoint Presentation</vt:lpstr>
      <vt:lpstr>LATIHAN MEMBUAT PROGRAM ROBOT SEDERHANA</vt:lpstr>
      <vt:lpstr>PowerPoint Presentation</vt:lpstr>
      <vt:lpstr>PowerPoint Presentation</vt:lpstr>
      <vt:lpstr>2. Algoritma Pengulangan (Looping)  </vt:lpstr>
      <vt:lpstr>Penggunaan [Repeat] Block</vt:lpstr>
      <vt:lpstr>Penggunaan [Repeat] Block</vt:lpstr>
      <vt:lpstr>Using Nested Loops Quiz</vt:lpstr>
      <vt:lpstr>Using Nested Loops Quiz</vt:lpstr>
      <vt:lpstr>Kotak Spiral</vt:lpstr>
      <vt:lpstr>PowerPoint Presentation</vt:lpstr>
      <vt:lpstr>PowerPoint Presentation</vt:lpstr>
      <vt:lpstr>PowerPoint Presentation</vt:lpstr>
      <vt:lpstr>PowerPoint Presentation</vt:lpstr>
      <vt:lpstr>PowerPoint Presentation</vt:lpstr>
      <vt:lpstr>3. Algoritma Pencabangan (Condition) </vt:lpstr>
      <vt:lpstr>Struktur IF-THEN-ELSE</vt:lpstr>
      <vt:lpstr>PowerPoint Presentation</vt:lpstr>
      <vt:lpstr>Struktur IF-THEN-ELSE (dengan 3 kemungkinan)</vt:lpstr>
      <vt:lpstr>MENGENAL SENSOR </vt:lpstr>
      <vt:lpstr>VEXcode VR Blocks Used with the Eye Sensors </vt:lpstr>
      <vt:lpstr>PowerPoint Presentation</vt:lpstr>
      <vt:lpstr>Using the Down Eye Sensor in a VEXcode VR Project </vt:lpstr>
      <vt:lpstr>Using the Front Eye Sensor with [Wait until] Quiz</vt:lpstr>
      <vt:lpstr>Using the Front Eye Sensor with [Wait until] Quiz</vt:lpstr>
      <vt:lpstr>LOGIKA PERMROGRAMAN ROBOTIKA</vt:lpstr>
      <vt:lpstr>4. Tipe Data, Variable dan Operator </vt:lpstr>
      <vt:lpstr>Tipe Data</vt:lpstr>
      <vt:lpstr>Variable : Menampung Nilai</vt:lpstr>
      <vt:lpstr>Variable bertipe data Integer</vt:lpstr>
      <vt:lpstr>Variable bertipe data Boolean</vt:lpstr>
      <vt:lpstr>Variable bertipe data List (Array 1 dimensi)</vt:lpstr>
      <vt:lpstr>Variable bertipe data My2DList (Matriks / Array 2 dimensi)</vt:lpstr>
      <vt:lpstr>Penggunaan Variabel Numerik : jarakTempuh dan sudutBelok</vt:lpstr>
      <vt:lpstr>Penggunaan Variabel Numerik : jarakTempuh dan sudutBelok</vt:lpstr>
      <vt:lpstr>Penggunaan List atau Array : myList</vt:lpstr>
      <vt:lpstr>Penggunaan List atau Array : my2DList</vt:lpstr>
      <vt:lpstr>Pengulangan dalam pengulangan untuk memproses 2D List</vt:lpstr>
      <vt:lpstr>OPERATOR (1)</vt:lpstr>
      <vt:lpstr>OPERATOR (2)</vt:lpstr>
      <vt:lpstr>Menggambar setitiga</vt:lpstr>
      <vt:lpstr>Monitor Nilai Variable</vt:lpstr>
      <vt:lpstr>Menggambar Segitiga </vt:lpstr>
      <vt:lpstr>Menggambar  4 buah Segitiga </vt:lpstr>
      <vt:lpstr>MyBlock atau Sub Program</vt:lpstr>
      <vt:lpstr>Beberapa keuntungan sub program</vt:lpstr>
      <vt:lpstr>Membuat my Blocks segiEmpat</vt:lpstr>
      <vt:lpstr>Membuat dan Memanggil my Blocks segiEmpat</vt:lpstr>
      <vt:lpstr>Membuat dan Memanggil my Blocks segiEmpat</vt:lpstr>
      <vt:lpstr>Membuat my Blocks segiEmpat dengan Parameter</vt:lpstr>
      <vt:lpstr>Perbedaan my Blocks segiEmpat tanpa &amp; dengan Parameter</vt:lpstr>
      <vt:lpstr>Proyek Segi Tiga Puluh dengan Blocks</vt:lpstr>
      <vt:lpstr>Proyek Segi Tiga Puluh dengan Blocks</vt:lpstr>
      <vt:lpstr>Proyek SegiBanyak menggunakan Block</vt:lpstr>
      <vt:lpstr>SELAMAT MENCOBA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LOGIC LEARNING PREPARES THE NEXT GENERATION</dc:title>
  <dc:creator>Teddy Marcus</dc:creator>
  <cp:lastModifiedBy>Teddy Marcus</cp:lastModifiedBy>
  <cp:revision>6</cp:revision>
  <dcterms:created xsi:type="dcterms:W3CDTF">2023-08-02T08:53:08Z</dcterms:created>
  <dcterms:modified xsi:type="dcterms:W3CDTF">2023-09-13T10:26:19Z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0x0101005E660814D63C604087C3AEEE11DF3CF5</vt:lpwstr>
  </property>
</Properties>
</file>